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71" r:id="rId9"/>
    <p:sldId id="263" r:id="rId10"/>
    <p:sldId id="265" r:id="rId11"/>
    <p:sldId id="266" r:id="rId12"/>
    <p:sldId id="269" r:id="rId13"/>
    <p:sldId id="272" r:id="rId14"/>
    <p:sldId id="274" r:id="rId15"/>
    <p:sldId id="273" r:id="rId16"/>
    <p:sldId id="270" r:id="rId17"/>
    <p:sldId id="264" r:id="rId18"/>
    <p:sldId id="275" r:id="rId19"/>
    <p:sldId id="276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4461F-BF0E-4DC1-BE82-EB5AF248D85E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597C-AD5A-4B47-99BD-8ED0B0864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E024E-A632-42EE-ACDD-148B18054C0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48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1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7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0" y="1752601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558E440-EB05-403C-9E61-419F3913DF3E}" type="datetimeFigureOut">
              <a:rPr lang="en-US"/>
              <a:pPr>
                <a:defRPr/>
              </a:pPr>
              <a:t>9/23/2021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3719CA6-FACB-436C-9877-41104E453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6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82C68-D26E-4553-BACB-4B944DD59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78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8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0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2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3DBB7-9A58-49D6-8586-A4400B36D8E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9252A-8447-4873-A170-0952A42F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3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63" y="263236"/>
            <a:ext cx="7696200" cy="609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2020?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65943"/>
              </p:ext>
            </p:extLst>
          </p:nvPr>
        </p:nvGraphicFramePr>
        <p:xfrm>
          <a:off x="4953000" y="941184"/>
          <a:ext cx="6638636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3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3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717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1.Trung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1,44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1,41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331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4. In-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274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5. Pakistan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223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Braxin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213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Negieria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208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8.Băng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ladesh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145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4717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10.Mêxic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6955" y="1669473"/>
            <a:ext cx="331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97,3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5" name="Cloud 4"/>
          <p:cNvSpPr/>
          <p:nvPr/>
        </p:nvSpPr>
        <p:spPr>
          <a:xfrm>
            <a:off x="210128" y="1489245"/>
            <a:ext cx="4095750" cy="17143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2514600" y="583565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flipV="1">
            <a:off x="2514600" y="1582738"/>
            <a:ext cx="0" cy="426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438400" y="21971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438400" y="53975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2438400" y="4940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438400" y="44831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438400" y="40259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438400" y="35687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438400" y="31115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2438400" y="2654300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3352800" y="58213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4267200" y="58213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5181600" y="58213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962400" y="5918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660066"/>
                </a:solidFill>
              </a:rPr>
              <a:t>1985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000250" y="5659439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80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1905000" y="4789489"/>
            <a:ext cx="45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100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905001" y="4332289"/>
            <a:ext cx="625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3366"/>
                </a:solidFill>
              </a:rPr>
              <a:t>110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905000" y="390525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120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905000" y="3430589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130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905000" y="2962275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140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905000" y="250507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150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905000" y="19875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160</a:t>
            </a: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81200" y="5216525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003366"/>
                </a:solidFill>
              </a:rPr>
              <a:t>90</a:t>
            </a:r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2514601" y="4192589"/>
            <a:ext cx="2678113" cy="765175"/>
          </a:xfrm>
          <a:custGeom>
            <a:avLst/>
            <a:gdLst>
              <a:gd name="T0" fmla="*/ 0 w 1687"/>
              <a:gd name="T1" fmla="*/ 2147483647 h 482"/>
              <a:gd name="T2" fmla="*/ 2147483647 w 1687"/>
              <a:gd name="T3" fmla="*/ 2147483647 h 482"/>
              <a:gd name="T4" fmla="*/ 2147483647 w 1687"/>
              <a:gd name="T5" fmla="*/ 2147483647 h 482"/>
              <a:gd name="T6" fmla="*/ 2147483647 w 1687"/>
              <a:gd name="T7" fmla="*/ 2147483647 h 482"/>
              <a:gd name="T8" fmla="*/ 2147483647 w 1687"/>
              <a:gd name="T9" fmla="*/ 2147483647 h 482"/>
              <a:gd name="T10" fmla="*/ 2147483647 w 1687"/>
              <a:gd name="T11" fmla="*/ 2147483647 h 482"/>
              <a:gd name="T12" fmla="*/ 2147483647 w 1687"/>
              <a:gd name="T13" fmla="*/ 0 h 482"/>
              <a:gd name="T14" fmla="*/ 2147483647 w 1687"/>
              <a:gd name="T15" fmla="*/ 2147483647 h 4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482"/>
              <a:gd name="T26" fmla="*/ 1687 w 1687"/>
              <a:gd name="T27" fmla="*/ 482 h 48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482">
                <a:moveTo>
                  <a:pt x="0" y="482"/>
                </a:moveTo>
                <a:lnTo>
                  <a:pt x="180" y="418"/>
                </a:lnTo>
                <a:lnTo>
                  <a:pt x="306" y="426"/>
                </a:lnTo>
                <a:lnTo>
                  <a:pt x="606" y="165"/>
                </a:lnTo>
                <a:lnTo>
                  <a:pt x="906" y="47"/>
                </a:lnTo>
                <a:lnTo>
                  <a:pt x="1040" y="94"/>
                </a:lnTo>
                <a:lnTo>
                  <a:pt x="1190" y="0"/>
                </a:lnTo>
                <a:lnTo>
                  <a:pt x="1687" y="68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5410200" y="584993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660066"/>
                </a:solidFill>
                <a:latin typeface="Times New Roman" panose="02020603050405020304" pitchFamily="18" charset="0"/>
              </a:rPr>
              <a:t>Năm </a:t>
            </a: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1524000" y="64008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Biểu đồ về mối quan hệ giữa dân số và lương thực châu Phi từ năm 1975 đến năm 1990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3124200" y="6202364"/>
            <a:ext cx="144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Năm 1975=100%</a:t>
            </a: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1828800" y="149542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66"/>
                </a:solidFill>
                <a:latin typeface="Times New Roman" panose="02020603050405020304" pitchFamily="18" charset="0"/>
              </a:rPr>
              <a:t>%</a:t>
            </a:r>
          </a:p>
        </p:txBody>
      </p:sp>
      <p:sp>
        <p:nvSpPr>
          <p:cNvPr id="10270" name="Freeform 30"/>
          <p:cNvSpPr>
            <a:spLocks/>
          </p:cNvSpPr>
          <p:nvPr/>
        </p:nvSpPr>
        <p:spPr bwMode="auto">
          <a:xfrm>
            <a:off x="2514600" y="2287588"/>
            <a:ext cx="2641600" cy="2686050"/>
          </a:xfrm>
          <a:custGeom>
            <a:avLst/>
            <a:gdLst>
              <a:gd name="T0" fmla="*/ 0 w 1664"/>
              <a:gd name="T1" fmla="*/ 2147483647 h 1692"/>
              <a:gd name="T2" fmla="*/ 2147483647 w 1664"/>
              <a:gd name="T3" fmla="*/ 2147483647 h 1692"/>
              <a:gd name="T4" fmla="*/ 2147483647 w 1664"/>
              <a:gd name="T5" fmla="*/ 0 h 1692"/>
              <a:gd name="T6" fmla="*/ 0 60000 65536"/>
              <a:gd name="T7" fmla="*/ 0 60000 65536"/>
              <a:gd name="T8" fmla="*/ 0 60000 65536"/>
              <a:gd name="T9" fmla="*/ 0 w 1664"/>
              <a:gd name="T10" fmla="*/ 0 h 1692"/>
              <a:gd name="T11" fmla="*/ 1664 w 1664"/>
              <a:gd name="T12" fmla="*/ 1692 h 1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64" h="1692">
                <a:moveTo>
                  <a:pt x="0" y="1692"/>
                </a:moveTo>
                <a:lnTo>
                  <a:pt x="772" y="1242"/>
                </a:lnTo>
                <a:lnTo>
                  <a:pt x="1664" y="0"/>
                </a:lnTo>
              </a:path>
            </a:pathLst>
          </a:custGeom>
          <a:noFill/>
          <a:ln w="28575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4829175" y="591185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660066"/>
                </a:solidFill>
              </a:rPr>
              <a:t>1990</a:t>
            </a: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2286000" y="59309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660066"/>
                </a:solidFill>
              </a:rPr>
              <a:t>1975</a:t>
            </a: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3048000" y="5913439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660066"/>
                </a:solidFill>
              </a:rPr>
              <a:t>1980</a:t>
            </a:r>
          </a:p>
        </p:txBody>
      </p:sp>
      <p:sp>
        <p:nvSpPr>
          <p:cNvPr id="10274" name="Freeform 34"/>
          <p:cNvSpPr>
            <a:spLocks/>
          </p:cNvSpPr>
          <p:nvPr/>
        </p:nvSpPr>
        <p:spPr bwMode="auto">
          <a:xfrm>
            <a:off x="2547938" y="4940300"/>
            <a:ext cx="2667000" cy="914400"/>
          </a:xfrm>
          <a:custGeom>
            <a:avLst/>
            <a:gdLst>
              <a:gd name="T0" fmla="*/ 0 w 1680"/>
              <a:gd name="T1" fmla="*/ 0 h 576"/>
              <a:gd name="T2" fmla="*/ 2147483647 w 1680"/>
              <a:gd name="T3" fmla="*/ 2147483647 h 576"/>
              <a:gd name="T4" fmla="*/ 2147483647 w 1680"/>
              <a:gd name="T5" fmla="*/ 2147483647 h 576"/>
              <a:gd name="T6" fmla="*/ 0 60000 65536"/>
              <a:gd name="T7" fmla="*/ 0 60000 65536"/>
              <a:gd name="T8" fmla="*/ 0 60000 65536"/>
              <a:gd name="T9" fmla="*/ 0 w 1680"/>
              <a:gd name="T10" fmla="*/ 0 h 576"/>
              <a:gd name="T11" fmla="*/ 1680 w 1680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0" h="576">
                <a:moveTo>
                  <a:pt x="0" y="0"/>
                </a:moveTo>
                <a:lnTo>
                  <a:pt x="772" y="133"/>
                </a:lnTo>
                <a:lnTo>
                  <a:pt x="1680" y="576"/>
                </a:lnTo>
              </a:path>
            </a:pathLst>
          </a:custGeom>
          <a:noFill/>
          <a:ln w="28575">
            <a:solidFill>
              <a:srgbClr val="6F9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5" name="Rectangle 47"/>
          <p:cNvSpPr>
            <a:spLocks noChangeArrowheads="1"/>
          </p:cNvSpPr>
          <p:nvPr/>
        </p:nvSpPr>
        <p:spPr bwMode="auto">
          <a:xfrm>
            <a:off x="6553200" y="5245100"/>
            <a:ext cx="3886200" cy="1066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6" name="Line 48"/>
          <p:cNvSpPr>
            <a:spLocks noChangeShapeType="1"/>
          </p:cNvSpPr>
          <p:nvPr/>
        </p:nvSpPr>
        <p:spPr bwMode="auto">
          <a:xfrm>
            <a:off x="6705600" y="5397500"/>
            <a:ext cx="76200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49"/>
          <p:cNvSpPr>
            <a:spLocks noChangeShapeType="1"/>
          </p:cNvSpPr>
          <p:nvPr/>
        </p:nvSpPr>
        <p:spPr bwMode="auto">
          <a:xfrm>
            <a:off x="6705600" y="5778500"/>
            <a:ext cx="7620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8" name="Line 50"/>
          <p:cNvSpPr>
            <a:spLocks noChangeShapeType="1"/>
          </p:cNvSpPr>
          <p:nvPr/>
        </p:nvSpPr>
        <p:spPr bwMode="auto">
          <a:xfrm>
            <a:off x="6705600" y="6159500"/>
            <a:ext cx="762000" cy="0"/>
          </a:xfrm>
          <a:prstGeom prst="line">
            <a:avLst/>
          </a:prstGeom>
          <a:noFill/>
          <a:ln w="28575">
            <a:solidFill>
              <a:srgbClr val="6F9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9" name="Text Box 51"/>
          <p:cNvSpPr txBox="1">
            <a:spLocks noChangeArrowheads="1"/>
          </p:cNvSpPr>
          <p:nvPr/>
        </p:nvSpPr>
        <p:spPr bwMode="auto">
          <a:xfrm>
            <a:off x="7620000" y="5245100"/>
            <a:ext cx="2438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Gia tăng dân số tự nhiên</a:t>
            </a:r>
          </a:p>
        </p:txBody>
      </p:sp>
      <p:sp>
        <p:nvSpPr>
          <p:cNvPr id="10280" name="Text Box 52"/>
          <p:cNvSpPr txBox="1">
            <a:spLocks noChangeArrowheads="1"/>
          </p:cNvSpPr>
          <p:nvPr/>
        </p:nvSpPr>
        <p:spPr bwMode="auto">
          <a:xfrm>
            <a:off x="7620000" y="5626100"/>
            <a:ext cx="259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Sản lượng lương thực</a:t>
            </a:r>
          </a:p>
        </p:txBody>
      </p:sp>
      <p:sp>
        <p:nvSpPr>
          <p:cNvPr id="10281" name="Text Box 53"/>
          <p:cNvSpPr txBox="1">
            <a:spLocks noChangeArrowheads="1"/>
          </p:cNvSpPr>
          <p:nvPr/>
        </p:nvSpPr>
        <p:spPr bwMode="auto">
          <a:xfrm>
            <a:off x="7543800" y="6007100"/>
            <a:ext cx="304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Bình quân lương thực theo đầu người</a:t>
            </a:r>
          </a:p>
        </p:txBody>
      </p:sp>
      <p:sp>
        <p:nvSpPr>
          <p:cNvPr id="2" name="Cloud 1"/>
          <p:cNvSpPr/>
          <p:nvPr/>
        </p:nvSpPr>
        <p:spPr bwMode="auto">
          <a:xfrm>
            <a:off x="5438775" y="76201"/>
            <a:ext cx="4438650" cy="2389406"/>
          </a:xfrm>
          <a:prstGeom prst="cloud">
            <a:avLst/>
          </a:prstGeom>
          <a:solidFill>
            <a:srgbClr val="CC33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So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tăng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tăng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lương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?</a:t>
            </a:r>
          </a:p>
        </p:txBody>
      </p:sp>
      <p:sp>
        <p:nvSpPr>
          <p:cNvPr id="45" name="Cloud 44"/>
          <p:cNvSpPr/>
          <p:nvPr/>
        </p:nvSpPr>
        <p:spPr bwMode="auto">
          <a:xfrm>
            <a:off x="5543550" y="228819"/>
            <a:ext cx="4438650" cy="238918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latin typeface="Arial" charset="0"/>
              </a:rPr>
              <a:t>Bình quân lương thực theo đầu người có gì thay đổi?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loud 2"/>
          <p:cNvSpPr/>
          <p:nvPr/>
        </p:nvSpPr>
        <p:spPr bwMode="auto">
          <a:xfrm>
            <a:off x="5672283" y="140494"/>
            <a:ext cx="3962400" cy="239077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latin typeface="Times New Roman" pitchFamily="18" charset="0"/>
              </a:rPr>
              <a:t>Nguyên nhân làm cho bình quân lương thực sụt giảm?</a:t>
            </a:r>
            <a:endParaRPr lang="en-US" sz="2400">
              <a:latin typeface="Arial" charset="0"/>
            </a:endParaRPr>
          </a:p>
        </p:txBody>
      </p:sp>
      <p:sp>
        <p:nvSpPr>
          <p:cNvPr id="4" name="Flowchart: Sequential Access Storage 3"/>
          <p:cNvSpPr>
            <a:spLocks noChangeArrowheads="1"/>
          </p:cNvSpPr>
          <p:nvPr/>
        </p:nvSpPr>
        <p:spPr bwMode="auto">
          <a:xfrm>
            <a:off x="2381250" y="84138"/>
            <a:ext cx="3105150" cy="1687890"/>
          </a:xfrm>
          <a:prstGeom prst="flowChartMagneticTape">
            <a:avLst/>
          </a:prstGeom>
          <a:solidFill>
            <a:srgbClr val="C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: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100% - 160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%</a:t>
            </a:r>
          </a:p>
          <a:p>
            <a:pPr eaLnBrk="1" hangingPunct="1"/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100% - 110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%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ight Arrow Callout 4"/>
          <p:cNvSpPr/>
          <p:nvPr/>
        </p:nvSpPr>
        <p:spPr bwMode="auto">
          <a:xfrm>
            <a:off x="3008312" y="17462"/>
            <a:ext cx="2619375" cy="2308225"/>
          </a:xfrm>
          <a:prstGeom prst="rightArrowCallou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lương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Giảm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100%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80%</a:t>
            </a: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>
            <a:off x="6516688" y="2962276"/>
            <a:ext cx="3886200" cy="20859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anose="02020603050405020304" pitchFamily="18" charset="0"/>
              </a:rPr>
              <a:t>Do dân số tăng nhanh hơn lương thực</a:t>
            </a:r>
          </a:p>
        </p:txBody>
      </p:sp>
      <p:sp>
        <p:nvSpPr>
          <p:cNvPr id="51" name="Cloud 50"/>
          <p:cNvSpPr/>
          <p:nvPr/>
        </p:nvSpPr>
        <p:spPr bwMode="auto">
          <a:xfrm>
            <a:off x="5725969" y="45752"/>
            <a:ext cx="3962400" cy="2390775"/>
          </a:xfrm>
          <a:prstGeom prst="cloud">
            <a:avLst/>
          </a:prstGeom>
          <a:solidFill>
            <a:srgbClr val="9900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nâng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lương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705600" y="2962275"/>
            <a:ext cx="3581400" cy="1558052"/>
          </a:xfrm>
          <a:prstGeom prst="ellipse">
            <a:avLst/>
          </a:prstGeom>
          <a:solidFill>
            <a:srgbClr val="9900CC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tốc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nâng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mức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lương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endParaRPr lang="en-US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81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5" grpId="0" animBg="1"/>
      <p:bldP spid="45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5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23" name="Group 2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34285848"/>
              </p:ext>
            </p:extLst>
          </p:nvPr>
        </p:nvGraphicFramePr>
        <p:xfrm>
          <a:off x="1371599" y="4323594"/>
          <a:ext cx="9448800" cy="2098784"/>
        </p:xfrm>
        <a:graphic>
          <a:graphicData uri="http://schemas.openxmlformats.org/drawingml/2006/table">
            <a:tbl>
              <a:tblPr/>
              <a:tblGrid>
                <a:gridCol w="18258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645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8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2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ha 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1980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240,2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8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1990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442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208,6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708838" y="3302702"/>
            <a:ext cx="114831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Nam Á 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6677246" y="128107"/>
            <a:ext cx="3827721" cy="2158410"/>
          </a:xfrm>
          <a:prstGeom prst="cloudCallout">
            <a:avLst>
              <a:gd name="adj1" fmla="val -29932"/>
              <a:gd name="adj2" fmla="val 7936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-340241" y="-175437"/>
            <a:ext cx="6173972" cy="2785730"/>
          </a:xfrm>
          <a:prstGeom prst="cloudCallout">
            <a:avLst>
              <a:gd name="adj1" fmla="val 36666"/>
              <a:gd name="adj2" fmla="val 7312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442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(82tr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342900" indent="-342900" algn="just">
              <a:buFontTx/>
              <a:buChar char="-"/>
            </a:pP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240,2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208,6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(31,6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ha).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6840278" y="165321"/>
            <a:ext cx="3827721" cy="2158410"/>
          </a:xfrm>
          <a:prstGeom prst="cloudCallout">
            <a:avLst>
              <a:gd name="adj1" fmla="val -29932"/>
              <a:gd name="adj2" fmla="val 7936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vi-VN" alt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mối tương quan giữa dân số và diện tích rừng?</a:t>
            </a:r>
            <a:endParaRPr lang="vi-V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340241" y="0"/>
            <a:ext cx="6173972" cy="2785730"/>
          </a:xfrm>
          <a:prstGeom prst="cloudCallout">
            <a:avLst>
              <a:gd name="adj1" fmla="val 37183"/>
              <a:gd name="adj2" fmla="val 6510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  tăng thì  diện tích rừng giảm. </a:t>
            </a:r>
            <a:endParaRPr lang="en-US" alt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6677246" y="0"/>
            <a:ext cx="4143153" cy="2476131"/>
          </a:xfrm>
          <a:prstGeom prst="cloudCallout">
            <a:avLst>
              <a:gd name="adj1" fmla="val -29932"/>
              <a:gd name="adj2" fmla="val 7936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vi-V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nguyên nhân làm giảm diện tích rừng? Hậu quả đối với môi trường?</a:t>
            </a:r>
            <a:endParaRPr lang="vi-V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-522766" y="-120053"/>
            <a:ext cx="6539022" cy="3165696"/>
          </a:xfrm>
          <a:prstGeom prst="cloudCallout">
            <a:avLst>
              <a:gd name="adj1" fmla="val 34937"/>
              <a:gd name="adj2" fmla="val 5575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vi-VN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lương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hụt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canh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nhu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gỗ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củi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tăng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xây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đập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thủy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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152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251" y="165013"/>
            <a:ext cx="12131749" cy="9707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DÂN SỐ VÀ SỨC ÉP DÂN SỐ TỚI TÀI NGUYÊN, MÔI TRƯỜNG Ở ĐỚI NÓNG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21" y="913337"/>
            <a:ext cx="458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51" y="1902350"/>
            <a:ext cx="63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70121" y="1436557"/>
            <a:ext cx="1118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ép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tới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vi-VN" sz="2800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5251" y="1999219"/>
            <a:ext cx="113301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hẹp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Đất bạc màu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Khoáng sản nhanh chóng bị cạn kiệt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=&gt; Tài nguyên bị khai thác kiệt quệ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251" y="4035080"/>
            <a:ext cx="11415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Môi trường bị ô nhiễm, đặc biệt nước sạch và nguồn nước ngầm bị cạn kiệt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=&gt; Môi trường bị hủy hoại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5251" y="5604740"/>
            <a:ext cx="11646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* Biện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pháp:  Giảm tỉ lệ gia tăng dân 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phát triển kinh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nâng cao đời sống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2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ctur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5486400" cy="2590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048000"/>
            <a:ext cx="5486400" cy="2514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3" descr="11garb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3048000"/>
            <a:ext cx="5704115" cy="2514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348343" y="5765800"/>
            <a:ext cx="11669485" cy="91440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tác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động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tiêu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cực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tới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môi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trường</a:t>
            </a:r>
            <a:r>
              <a:rPr lang="en-US" sz="3733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en-US" sz="3733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27_khoi%20ph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9525"/>
            <a:ext cx="5791200" cy="2819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D:\BVMT 5643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3021013"/>
            <a:ext cx="40671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7"/>
          <p:cNvSpPr txBox="1">
            <a:spLocks noChangeArrowheads="1"/>
          </p:cNvSpPr>
          <p:nvPr/>
        </p:nvSpPr>
        <p:spPr bwMode="auto">
          <a:xfrm>
            <a:off x="2455863" y="1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BẢO VỆ MÔI TRƯỜNG</a:t>
            </a:r>
          </a:p>
        </p:txBody>
      </p:sp>
      <p:pic>
        <p:nvPicPr>
          <p:cNvPr id="39940" name="Picture 6" descr="D:\Phú Cường\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0226"/>
            <a:ext cx="40005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TRONG 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523876"/>
            <a:ext cx="4114800" cy="2239963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5" descr="tt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1"/>
            <a:ext cx="4000500" cy="3325813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1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500438"/>
            <a:ext cx="4448175" cy="3300412"/>
          </a:xfrm>
          <a:prstGeom prst="rect">
            <a:avLst/>
          </a:prstGeom>
          <a:ln w="1905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88" y="3500438"/>
            <a:ext cx="4297362" cy="3211512"/>
          </a:xfrm>
          <a:prstGeom prst="rect">
            <a:avLst/>
          </a:prstGeom>
          <a:ln w="1905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1" y="39689"/>
            <a:ext cx="4524375" cy="2998787"/>
          </a:xfrm>
          <a:prstGeom prst="rect">
            <a:avLst/>
          </a:prstGeom>
          <a:ln w="1905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213" y="39689"/>
            <a:ext cx="4297362" cy="3005137"/>
          </a:xfrm>
          <a:prstGeom prst="rect">
            <a:avLst/>
          </a:prstGeom>
          <a:ln w="1905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79588" y="2362200"/>
            <a:ext cx="586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hình ảnh này nói lên điều gì?</a:t>
            </a:r>
            <a:endParaRPr lang="vi-VN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3003550"/>
            <a:ext cx="251460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5" descr="1877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3276600" cy="2438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5791200" y="895350"/>
            <a:ext cx="1802674" cy="533400"/>
          </a:xfrm>
          <a:prstGeom prst="wedgeEllipseCallout">
            <a:avLst>
              <a:gd name="adj1" fmla="val -100548"/>
              <a:gd name="adj2" fmla="val 6307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791200" y="3048000"/>
            <a:ext cx="2253343" cy="762000"/>
          </a:xfrm>
          <a:prstGeom prst="wedgeEllipseCallout">
            <a:avLst>
              <a:gd name="adj1" fmla="val -201944"/>
              <a:gd name="adj2" fmla="val 55146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191126" y="4267200"/>
            <a:ext cx="1971675" cy="838200"/>
          </a:xfrm>
          <a:prstGeom prst="wedgeEllipseCallout">
            <a:avLst>
              <a:gd name="adj1" fmla="val -101632"/>
              <a:gd name="adj2" fmla="val 1284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191126" y="209550"/>
            <a:ext cx="1881541" cy="571500"/>
          </a:xfrm>
          <a:prstGeom prst="wedgeEllipseCallout">
            <a:avLst>
              <a:gd name="adj1" fmla="val 71565"/>
              <a:gd name="adj2" fmla="val 39423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191126" y="5715000"/>
            <a:ext cx="2061809" cy="838200"/>
          </a:xfrm>
          <a:prstGeom prst="wedgeEllipseCallout">
            <a:avLst>
              <a:gd name="adj1" fmla="val 98611"/>
              <a:gd name="adj2" fmla="val -67197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257800" y="2076450"/>
            <a:ext cx="2343477" cy="723900"/>
          </a:xfrm>
          <a:prstGeom prst="wedgeEllipseCallout">
            <a:avLst>
              <a:gd name="adj1" fmla="val 136765"/>
              <a:gd name="adj2" fmla="val 191339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4877128"/>
            <a:ext cx="3524250" cy="198087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2743200"/>
            <a:ext cx="3514725" cy="20193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4" y="111285"/>
            <a:ext cx="3543300" cy="24033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34" y="2743199"/>
            <a:ext cx="3315378" cy="18288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59729" y="2514599"/>
            <a:ext cx="6324600" cy="213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944" y="4724399"/>
            <a:ext cx="3408821" cy="21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hương pháp kế hoạch hóa gia đình tốt nhất hiện nay | Trạm Y tế Xã Tân Xuâ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27"/>
            <a:ext cx="5656521" cy="33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67" y="3322785"/>
            <a:ext cx="6233507" cy="345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967" y="58590"/>
            <a:ext cx="6233507" cy="3264195"/>
          </a:xfrm>
          <a:prstGeom prst="rect">
            <a:avLst/>
          </a:prstGeom>
        </p:spPr>
      </p:pic>
      <p:pic>
        <p:nvPicPr>
          <p:cNvPr id="1030" name="Picture 6" descr="Đề cao vai trò của kế hoạch hóa gia đình | Tạp chí Tuyên gi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82051"/>
            <a:ext cx="5656521" cy="337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8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8744" y="1192407"/>
            <a:ext cx="9448800" cy="429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Dân số đới nóng chiếm khoảng</a:t>
            </a:r>
            <a:r>
              <a:rPr lang="pt-BR" sz="3733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50% dân số Thế giới.           </a:t>
            </a:r>
          </a:p>
          <a:p>
            <a:pPr>
              <a:lnSpc>
                <a:spcPct val="150000"/>
              </a:lnSpc>
            </a:pP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 B. 55% dân số Thế giới.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 C. 60% dân số Thế giới.                </a:t>
            </a:r>
          </a:p>
          <a:p>
            <a:pPr>
              <a:lnSpc>
                <a:spcPct val="150000"/>
              </a:lnSpc>
            </a:pPr>
            <a:r>
              <a:rPr lang="pt-BR" sz="3733" dirty="0">
                <a:latin typeface="Times New Roman" pitchFamily="18" charset="0"/>
                <a:cs typeface="Times New Roman" pitchFamily="18" charset="0"/>
              </a:rPr>
              <a:t> D. 65% dân số Thế giới.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6400" y="415878"/>
            <a:ext cx="370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CỦNG CỐ </a:t>
            </a:r>
          </a:p>
        </p:txBody>
      </p:sp>
      <p:sp>
        <p:nvSpPr>
          <p:cNvPr id="2" name="Oval 1"/>
          <p:cNvSpPr/>
          <p:nvPr/>
        </p:nvSpPr>
        <p:spPr>
          <a:xfrm>
            <a:off x="968744" y="2296633"/>
            <a:ext cx="637953" cy="606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893" y="264042"/>
            <a:ext cx="1168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tai.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B.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C.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D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1544" y="5071730"/>
            <a:ext cx="637953" cy="606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HOC TAP\TAILIEU-GIANGDAY\Hinh SGK Dia 10 Ban nang cao\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72" t="3362" r="9213" b="17605"/>
          <a:stretch>
            <a:fillRect/>
          </a:stretch>
        </p:blipFill>
        <p:spPr bwMode="auto">
          <a:xfrm>
            <a:off x="1524000" y="0"/>
            <a:ext cx="8991600" cy="6172200"/>
          </a:xfrm>
          <a:prstGeom prst="rect">
            <a:avLst/>
          </a:prstGeom>
          <a:noFill/>
        </p:spPr>
      </p:pic>
      <p:sp>
        <p:nvSpPr>
          <p:cNvPr id="5" name="5-Point Star 4"/>
          <p:cNvSpPr/>
          <p:nvPr/>
        </p:nvSpPr>
        <p:spPr>
          <a:xfrm>
            <a:off x="2057400" y="1600200"/>
            <a:ext cx="6096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839200" y="2362200"/>
            <a:ext cx="6096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001000" y="2819400"/>
            <a:ext cx="3048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3733800" y="3733800"/>
            <a:ext cx="533400" cy="457200"/>
          </a:xfrm>
          <a:prstGeom prst="star5">
            <a:avLst>
              <a:gd name="adj" fmla="val 9079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9448800" y="4038600"/>
            <a:ext cx="4572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696200" y="2514600"/>
            <a:ext cx="4572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562600" y="3352800"/>
            <a:ext cx="4572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8458200" y="2590800"/>
            <a:ext cx="3048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8382000" y="762000"/>
            <a:ext cx="6096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9829800" y="1905000"/>
            <a:ext cx="457200" cy="381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94339" y="2180493"/>
            <a:ext cx="8764173" cy="494715"/>
          </a:xfrm>
          <a:custGeom>
            <a:avLst/>
            <a:gdLst>
              <a:gd name="connsiteX0" fmla="*/ 0 w 8764173"/>
              <a:gd name="connsiteY0" fmla="*/ 323557 h 494715"/>
              <a:gd name="connsiteX1" fmla="*/ 590844 w 8764173"/>
              <a:gd name="connsiteY1" fmla="*/ 239151 h 494715"/>
              <a:gd name="connsiteX2" fmla="*/ 970671 w 8764173"/>
              <a:gd name="connsiteY2" fmla="*/ 295422 h 494715"/>
              <a:gd name="connsiteX3" fmla="*/ 1308296 w 8764173"/>
              <a:gd name="connsiteY3" fmla="*/ 393896 h 494715"/>
              <a:gd name="connsiteX4" fmla="*/ 1941342 w 8764173"/>
              <a:gd name="connsiteY4" fmla="*/ 323557 h 494715"/>
              <a:gd name="connsiteX5" fmla="*/ 2644727 w 8764173"/>
              <a:gd name="connsiteY5" fmla="*/ 126610 h 494715"/>
              <a:gd name="connsiteX6" fmla="*/ 3179299 w 8764173"/>
              <a:gd name="connsiteY6" fmla="*/ 126610 h 494715"/>
              <a:gd name="connsiteX7" fmla="*/ 4093699 w 8764173"/>
              <a:gd name="connsiteY7" fmla="*/ 14068 h 494715"/>
              <a:gd name="connsiteX8" fmla="*/ 4431324 w 8764173"/>
              <a:gd name="connsiteY8" fmla="*/ 42203 h 494715"/>
              <a:gd name="connsiteX9" fmla="*/ 4557933 w 8764173"/>
              <a:gd name="connsiteY9" fmla="*/ 126610 h 494715"/>
              <a:gd name="connsiteX10" fmla="*/ 4768948 w 8764173"/>
              <a:gd name="connsiteY10" fmla="*/ 126610 h 494715"/>
              <a:gd name="connsiteX11" fmla="*/ 5036234 w 8764173"/>
              <a:gd name="connsiteY11" fmla="*/ 98474 h 494715"/>
              <a:gd name="connsiteX12" fmla="*/ 5134708 w 8764173"/>
              <a:gd name="connsiteY12" fmla="*/ 126610 h 494715"/>
              <a:gd name="connsiteX13" fmla="*/ 5458265 w 8764173"/>
              <a:gd name="connsiteY13" fmla="*/ 14068 h 494715"/>
              <a:gd name="connsiteX14" fmla="*/ 5725551 w 8764173"/>
              <a:gd name="connsiteY14" fmla="*/ 98474 h 494715"/>
              <a:gd name="connsiteX15" fmla="*/ 6105379 w 8764173"/>
              <a:gd name="connsiteY15" fmla="*/ 42203 h 494715"/>
              <a:gd name="connsiteX16" fmla="*/ 6443004 w 8764173"/>
              <a:gd name="connsiteY16" fmla="*/ 168813 h 494715"/>
              <a:gd name="connsiteX17" fmla="*/ 6780628 w 8764173"/>
              <a:gd name="connsiteY17" fmla="*/ 225083 h 494715"/>
              <a:gd name="connsiteX18" fmla="*/ 6963508 w 8764173"/>
              <a:gd name="connsiteY18" fmla="*/ 295422 h 494715"/>
              <a:gd name="connsiteX19" fmla="*/ 7399607 w 8764173"/>
              <a:gd name="connsiteY19" fmla="*/ 436099 h 494715"/>
              <a:gd name="connsiteX20" fmla="*/ 7695028 w 8764173"/>
              <a:gd name="connsiteY20" fmla="*/ 478302 h 494715"/>
              <a:gd name="connsiteX21" fmla="*/ 7779434 w 8764173"/>
              <a:gd name="connsiteY21" fmla="*/ 478302 h 494715"/>
              <a:gd name="connsiteX22" fmla="*/ 8285871 w 8764173"/>
              <a:gd name="connsiteY22" fmla="*/ 492370 h 494715"/>
              <a:gd name="connsiteX23" fmla="*/ 8595360 w 8764173"/>
              <a:gd name="connsiteY23" fmla="*/ 464234 h 494715"/>
              <a:gd name="connsiteX24" fmla="*/ 8764173 w 8764173"/>
              <a:gd name="connsiteY24" fmla="*/ 464234 h 494715"/>
              <a:gd name="connsiteX25" fmla="*/ 8764173 w 8764173"/>
              <a:gd name="connsiteY25" fmla="*/ 464234 h 4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764173" h="494715">
                <a:moveTo>
                  <a:pt x="0" y="323557"/>
                </a:moveTo>
                <a:cubicBezTo>
                  <a:pt x="214533" y="283698"/>
                  <a:pt x="429066" y="243840"/>
                  <a:pt x="590844" y="239151"/>
                </a:cubicBezTo>
                <a:cubicBezTo>
                  <a:pt x="752622" y="234462"/>
                  <a:pt x="851096" y="269631"/>
                  <a:pt x="970671" y="295422"/>
                </a:cubicBezTo>
                <a:cubicBezTo>
                  <a:pt x="1090246" y="321213"/>
                  <a:pt x="1146518" y="389207"/>
                  <a:pt x="1308296" y="393896"/>
                </a:cubicBezTo>
                <a:cubicBezTo>
                  <a:pt x="1470074" y="398585"/>
                  <a:pt x="1718604" y="368105"/>
                  <a:pt x="1941342" y="323557"/>
                </a:cubicBezTo>
                <a:cubicBezTo>
                  <a:pt x="2164081" y="279009"/>
                  <a:pt x="2438401" y="159434"/>
                  <a:pt x="2644727" y="126610"/>
                </a:cubicBezTo>
                <a:cubicBezTo>
                  <a:pt x="2851053" y="93786"/>
                  <a:pt x="2937804" y="145367"/>
                  <a:pt x="3179299" y="126610"/>
                </a:cubicBezTo>
                <a:cubicBezTo>
                  <a:pt x="3420794" y="107853"/>
                  <a:pt x="3885028" y="28136"/>
                  <a:pt x="4093699" y="14068"/>
                </a:cubicBezTo>
                <a:cubicBezTo>
                  <a:pt x="4302370" y="0"/>
                  <a:pt x="4353952" y="23446"/>
                  <a:pt x="4431324" y="42203"/>
                </a:cubicBezTo>
                <a:cubicBezTo>
                  <a:pt x="4508696" y="60960"/>
                  <a:pt x="4501662" y="112542"/>
                  <a:pt x="4557933" y="126610"/>
                </a:cubicBezTo>
                <a:cubicBezTo>
                  <a:pt x="4614204" y="140678"/>
                  <a:pt x="4689231" y="131299"/>
                  <a:pt x="4768948" y="126610"/>
                </a:cubicBezTo>
                <a:cubicBezTo>
                  <a:pt x="4848665" y="121921"/>
                  <a:pt x="4975274" y="98474"/>
                  <a:pt x="5036234" y="98474"/>
                </a:cubicBezTo>
                <a:cubicBezTo>
                  <a:pt x="5097194" y="98474"/>
                  <a:pt x="5064370" y="140678"/>
                  <a:pt x="5134708" y="126610"/>
                </a:cubicBezTo>
                <a:cubicBezTo>
                  <a:pt x="5205046" y="112542"/>
                  <a:pt x="5359791" y="18757"/>
                  <a:pt x="5458265" y="14068"/>
                </a:cubicBezTo>
                <a:cubicBezTo>
                  <a:pt x="5556739" y="9379"/>
                  <a:pt x="5617699" y="93785"/>
                  <a:pt x="5725551" y="98474"/>
                </a:cubicBezTo>
                <a:cubicBezTo>
                  <a:pt x="5833403" y="103163"/>
                  <a:pt x="5985804" y="30480"/>
                  <a:pt x="6105379" y="42203"/>
                </a:cubicBezTo>
                <a:cubicBezTo>
                  <a:pt x="6224954" y="53926"/>
                  <a:pt x="6330463" y="138333"/>
                  <a:pt x="6443004" y="168813"/>
                </a:cubicBezTo>
                <a:cubicBezTo>
                  <a:pt x="6555545" y="199293"/>
                  <a:pt x="6693877" y="203982"/>
                  <a:pt x="6780628" y="225083"/>
                </a:cubicBezTo>
                <a:cubicBezTo>
                  <a:pt x="6867379" y="246185"/>
                  <a:pt x="6860345" y="260253"/>
                  <a:pt x="6963508" y="295422"/>
                </a:cubicBezTo>
                <a:cubicBezTo>
                  <a:pt x="7066671" y="330591"/>
                  <a:pt x="7277687" y="405619"/>
                  <a:pt x="7399607" y="436099"/>
                </a:cubicBezTo>
                <a:cubicBezTo>
                  <a:pt x="7521527" y="466579"/>
                  <a:pt x="7631724" y="471268"/>
                  <a:pt x="7695028" y="478302"/>
                </a:cubicBezTo>
                <a:cubicBezTo>
                  <a:pt x="7758333" y="485336"/>
                  <a:pt x="7779434" y="478302"/>
                  <a:pt x="7779434" y="478302"/>
                </a:cubicBezTo>
                <a:cubicBezTo>
                  <a:pt x="7877908" y="480647"/>
                  <a:pt x="8149883" y="494715"/>
                  <a:pt x="8285871" y="492370"/>
                </a:cubicBezTo>
                <a:cubicBezTo>
                  <a:pt x="8421859" y="490025"/>
                  <a:pt x="8515643" y="468923"/>
                  <a:pt x="8595360" y="464234"/>
                </a:cubicBezTo>
                <a:cubicBezTo>
                  <a:pt x="8675077" y="459545"/>
                  <a:pt x="8764173" y="464234"/>
                  <a:pt x="8764173" y="464234"/>
                </a:cubicBezTo>
                <a:lnTo>
                  <a:pt x="8764173" y="464234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566204" y="4368019"/>
            <a:ext cx="9003323" cy="893298"/>
          </a:xfrm>
          <a:custGeom>
            <a:avLst/>
            <a:gdLst>
              <a:gd name="connsiteX0" fmla="*/ 0 w 9003323"/>
              <a:gd name="connsiteY0" fmla="*/ 189913 h 893298"/>
              <a:gd name="connsiteX1" fmla="*/ 1167619 w 9003323"/>
              <a:gd name="connsiteY1" fmla="*/ 189913 h 893298"/>
              <a:gd name="connsiteX2" fmla="*/ 2011680 w 9003323"/>
              <a:gd name="connsiteY2" fmla="*/ 682283 h 893298"/>
              <a:gd name="connsiteX3" fmla="*/ 2433711 w 9003323"/>
              <a:gd name="connsiteY3" fmla="*/ 851095 h 893298"/>
              <a:gd name="connsiteX4" fmla="*/ 3446585 w 9003323"/>
              <a:gd name="connsiteY4" fmla="*/ 513470 h 893298"/>
              <a:gd name="connsiteX5" fmla="*/ 4051495 w 9003323"/>
              <a:gd name="connsiteY5" fmla="*/ 485335 h 893298"/>
              <a:gd name="connsiteX6" fmla="*/ 4811151 w 9003323"/>
              <a:gd name="connsiteY6" fmla="*/ 513470 h 893298"/>
              <a:gd name="connsiteX7" fmla="*/ 5078437 w 9003323"/>
              <a:gd name="connsiteY7" fmla="*/ 21101 h 893298"/>
              <a:gd name="connsiteX8" fmla="*/ 5205046 w 9003323"/>
              <a:gd name="connsiteY8" fmla="*/ 386861 h 893298"/>
              <a:gd name="connsiteX9" fmla="*/ 6189785 w 9003323"/>
              <a:gd name="connsiteY9" fmla="*/ 611944 h 893298"/>
              <a:gd name="connsiteX10" fmla="*/ 7202659 w 9003323"/>
              <a:gd name="connsiteY10" fmla="*/ 513470 h 893298"/>
              <a:gd name="connsiteX11" fmla="*/ 7863840 w 9003323"/>
              <a:gd name="connsiteY11" fmla="*/ 654147 h 893298"/>
              <a:gd name="connsiteX12" fmla="*/ 9003323 w 9003323"/>
              <a:gd name="connsiteY12" fmla="*/ 893298 h 8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03323" h="893298">
                <a:moveTo>
                  <a:pt x="0" y="189913"/>
                </a:moveTo>
                <a:cubicBezTo>
                  <a:pt x="416169" y="148882"/>
                  <a:pt x="832339" y="107851"/>
                  <a:pt x="1167619" y="189913"/>
                </a:cubicBezTo>
                <a:cubicBezTo>
                  <a:pt x="1502899" y="271975"/>
                  <a:pt x="1800665" y="572086"/>
                  <a:pt x="2011680" y="682283"/>
                </a:cubicBezTo>
                <a:cubicBezTo>
                  <a:pt x="2222695" y="792480"/>
                  <a:pt x="2194560" y="879231"/>
                  <a:pt x="2433711" y="851095"/>
                </a:cubicBezTo>
                <a:cubicBezTo>
                  <a:pt x="2672862" y="822960"/>
                  <a:pt x="3176955" y="574430"/>
                  <a:pt x="3446585" y="513470"/>
                </a:cubicBezTo>
                <a:cubicBezTo>
                  <a:pt x="3716215" y="452510"/>
                  <a:pt x="3824067" y="485335"/>
                  <a:pt x="4051495" y="485335"/>
                </a:cubicBezTo>
                <a:cubicBezTo>
                  <a:pt x="4278923" y="485335"/>
                  <a:pt x="4639994" y="590842"/>
                  <a:pt x="4811151" y="513470"/>
                </a:cubicBezTo>
                <a:cubicBezTo>
                  <a:pt x="4982308" y="436098"/>
                  <a:pt x="5012788" y="42202"/>
                  <a:pt x="5078437" y="21101"/>
                </a:cubicBezTo>
                <a:cubicBezTo>
                  <a:pt x="5144086" y="0"/>
                  <a:pt x="5019821" y="288387"/>
                  <a:pt x="5205046" y="386861"/>
                </a:cubicBezTo>
                <a:cubicBezTo>
                  <a:pt x="5390271" y="485335"/>
                  <a:pt x="5856850" y="590843"/>
                  <a:pt x="6189785" y="611944"/>
                </a:cubicBezTo>
                <a:cubicBezTo>
                  <a:pt x="6522721" y="633046"/>
                  <a:pt x="6923650" y="506436"/>
                  <a:pt x="7202659" y="513470"/>
                </a:cubicBezTo>
                <a:cubicBezTo>
                  <a:pt x="7481668" y="520504"/>
                  <a:pt x="7863840" y="654147"/>
                  <a:pt x="7863840" y="654147"/>
                </a:cubicBezTo>
                <a:lnTo>
                  <a:pt x="9003323" y="893298"/>
                </a:ln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905000" y="5943600"/>
            <a:ext cx="8229600" cy="762000"/>
          </a:xfrm>
          <a:prstGeom prst="rect">
            <a:avLst/>
          </a:prstGeom>
          <a:ln w="254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tập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1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10.1, SGK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34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Phi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83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2540" y="1577163"/>
            <a:ext cx="4358679" cy="66630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DẶN DÒ 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780078" y="2725481"/>
            <a:ext cx="71554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 smtClean="0">
                <a:solidFill>
                  <a:srgbClr val="FF3300"/>
                </a:solidFill>
              </a:rPr>
              <a:t>Làm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bài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tập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và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học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bài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en-US" altLang="en-US" b="1" dirty="0" err="1" smtClean="0">
                <a:solidFill>
                  <a:srgbClr val="FF3300"/>
                </a:solidFill>
              </a:rPr>
              <a:t>Soạn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trước</a:t>
            </a:r>
            <a:r>
              <a:rPr lang="en-US" altLang="en-US" b="1" dirty="0" smtClean="0">
                <a:solidFill>
                  <a:srgbClr val="FF3300"/>
                </a:solidFill>
              </a:rPr>
              <a:t> </a:t>
            </a:r>
            <a:r>
              <a:rPr lang="en-US" altLang="en-US" b="1" dirty="0" err="1" smtClean="0">
                <a:solidFill>
                  <a:srgbClr val="FF3300"/>
                </a:solidFill>
              </a:rPr>
              <a:t>câu</a:t>
            </a:r>
            <a:r>
              <a:rPr lang="en-US" altLang="en-US" b="1" dirty="0" smtClean="0">
                <a:solidFill>
                  <a:srgbClr val="FF3300"/>
                </a:solidFill>
              </a:rPr>
              <a:t> 1; 4 SGK </a:t>
            </a:r>
            <a:r>
              <a:rPr lang="en-US" altLang="en-US" b="1" dirty="0" err="1">
                <a:solidFill>
                  <a:srgbClr val="FF3300"/>
                </a:solidFill>
              </a:rPr>
              <a:t>B</a:t>
            </a:r>
            <a:r>
              <a:rPr lang="en-US" altLang="en-US" b="1" dirty="0" err="1" smtClean="0">
                <a:solidFill>
                  <a:srgbClr val="FF3300"/>
                </a:solidFill>
              </a:rPr>
              <a:t>ài</a:t>
            </a:r>
            <a:r>
              <a:rPr lang="en-US" altLang="en-US" b="1" dirty="0" smtClean="0">
                <a:solidFill>
                  <a:srgbClr val="FF3300"/>
                </a:solidFill>
              </a:rPr>
              <a:t> 12 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883391" y="209450"/>
            <a:ext cx="8538952" cy="215582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4, TIẾT 8</a:t>
            </a:r>
            <a:b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: DÂN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VÀ SỨC ÉP DÂN SỐ TỚI TÀI NGUYÊN, MÔI TRƯỜNG Ở ĐỚI NÓNG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93936" y="4662387"/>
            <a:ext cx="6206454" cy="10473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2.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ép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tài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vi-VN" sz="3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536" y="3747987"/>
            <a:ext cx="2362200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dung 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06436" y="3214587"/>
            <a:ext cx="16002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06436" y="4357587"/>
            <a:ext cx="15621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5074981" y="2808759"/>
            <a:ext cx="5844364" cy="8116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3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304" y="73424"/>
            <a:ext cx="12131749" cy="9707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DÂN SỐ VÀ SỨC ÉP DÂN SỐ TỚI TÀI NGUYÊN, MÔI TRƯỜNG Ở ĐỚI NÓNG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509" y="971223"/>
            <a:ext cx="458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11" y="1404382"/>
            <a:ext cx="7467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 bwMode="auto">
          <a:xfrm>
            <a:off x="8318211" y="558806"/>
            <a:ext cx="3283682" cy="182721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ardrop 14"/>
          <p:cNvSpPr/>
          <p:nvPr/>
        </p:nvSpPr>
        <p:spPr bwMode="auto">
          <a:xfrm>
            <a:off x="8020294" y="650498"/>
            <a:ext cx="3879515" cy="1687890"/>
          </a:xfrm>
          <a:prstGeom prst="teardrop">
            <a:avLst>
              <a:gd name="adj" fmla="val 70089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396457" y="3141663"/>
            <a:ext cx="777690" cy="870982"/>
          </a:xfrm>
          <a:custGeom>
            <a:avLst/>
            <a:gdLst>
              <a:gd name="T0" fmla="*/ 308485 w 709967"/>
              <a:gd name="T1" fmla="*/ 913952 h 917631"/>
              <a:gd name="T2" fmla="*/ 264415 w 709967"/>
              <a:gd name="T3" fmla="*/ 840251 h 917631"/>
              <a:gd name="T4" fmla="*/ 235036 w 709967"/>
              <a:gd name="T5" fmla="*/ 648609 h 917631"/>
              <a:gd name="T6" fmla="*/ 132208 w 709967"/>
              <a:gd name="T7" fmla="*/ 530686 h 917631"/>
              <a:gd name="T8" fmla="*/ 73446 w 709967"/>
              <a:gd name="T9" fmla="*/ 442236 h 917631"/>
              <a:gd name="T10" fmla="*/ 0 w 709967"/>
              <a:gd name="T11" fmla="*/ 353786 h 917631"/>
              <a:gd name="T12" fmla="*/ 14693 w 709967"/>
              <a:gd name="T13" fmla="*/ 132672 h 917631"/>
              <a:gd name="T14" fmla="*/ 44070 w 709967"/>
              <a:gd name="T15" fmla="*/ 88451 h 917631"/>
              <a:gd name="T16" fmla="*/ 132208 w 709967"/>
              <a:gd name="T17" fmla="*/ 14741 h 917631"/>
              <a:gd name="T18" fmla="*/ 176277 w 709967"/>
              <a:gd name="T19" fmla="*/ 0 h 917631"/>
              <a:gd name="T20" fmla="*/ 308485 w 709967"/>
              <a:gd name="T21" fmla="*/ 14741 h 917631"/>
              <a:gd name="T22" fmla="*/ 426000 w 709967"/>
              <a:gd name="T23" fmla="*/ 147412 h 917631"/>
              <a:gd name="T24" fmla="*/ 470069 w 709967"/>
              <a:gd name="T25" fmla="*/ 176893 h 917631"/>
              <a:gd name="T26" fmla="*/ 705104 w 709967"/>
              <a:gd name="T27" fmla="*/ 191633 h 917631"/>
              <a:gd name="T28" fmla="*/ 661035 w 709967"/>
              <a:gd name="T29" fmla="*/ 442236 h 917631"/>
              <a:gd name="T30" fmla="*/ 616966 w 709967"/>
              <a:gd name="T31" fmla="*/ 456976 h 917631"/>
              <a:gd name="T32" fmla="*/ 543518 w 709967"/>
              <a:gd name="T33" fmla="*/ 530686 h 917631"/>
              <a:gd name="T34" fmla="*/ 499449 w 709967"/>
              <a:gd name="T35" fmla="*/ 574908 h 917631"/>
              <a:gd name="T36" fmla="*/ 440690 w 709967"/>
              <a:gd name="T37" fmla="*/ 663357 h 917631"/>
              <a:gd name="T38" fmla="*/ 426000 w 709967"/>
              <a:gd name="T39" fmla="*/ 751800 h 917631"/>
              <a:gd name="T40" fmla="*/ 396622 w 709967"/>
              <a:gd name="T41" fmla="*/ 869731 h 917631"/>
              <a:gd name="T42" fmla="*/ 367242 w 709967"/>
              <a:gd name="T43" fmla="*/ 913952 h 917631"/>
              <a:gd name="T44" fmla="*/ 308485 w 709967"/>
              <a:gd name="T45" fmla="*/ 913952 h 91763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09967" h="917631">
                <a:moveTo>
                  <a:pt x="309717" y="914400"/>
                </a:moveTo>
                <a:cubicBezTo>
                  <a:pt x="292511" y="902110"/>
                  <a:pt x="274536" y="867854"/>
                  <a:pt x="265471" y="840659"/>
                </a:cubicBezTo>
                <a:cubicBezTo>
                  <a:pt x="262707" y="832366"/>
                  <a:pt x="242491" y="664568"/>
                  <a:pt x="235975" y="648929"/>
                </a:cubicBezTo>
                <a:cubicBezTo>
                  <a:pt x="202886" y="569516"/>
                  <a:pt x="188609" y="568191"/>
                  <a:pt x="132736" y="530942"/>
                </a:cubicBezTo>
                <a:cubicBezTo>
                  <a:pt x="113071" y="501445"/>
                  <a:pt x="98809" y="467519"/>
                  <a:pt x="73742" y="442452"/>
                </a:cubicBezTo>
                <a:cubicBezTo>
                  <a:pt x="16963" y="385673"/>
                  <a:pt x="41067" y="415561"/>
                  <a:pt x="0" y="353962"/>
                </a:cubicBezTo>
                <a:cubicBezTo>
                  <a:pt x="4916" y="280220"/>
                  <a:pt x="2599" y="205636"/>
                  <a:pt x="14749" y="132736"/>
                </a:cubicBezTo>
                <a:cubicBezTo>
                  <a:pt x="17663" y="115252"/>
                  <a:pt x="32898" y="102108"/>
                  <a:pt x="44246" y="88491"/>
                </a:cubicBezTo>
                <a:cubicBezTo>
                  <a:pt x="67544" y="60533"/>
                  <a:pt x="99590" y="31323"/>
                  <a:pt x="132736" y="14749"/>
                </a:cubicBezTo>
                <a:cubicBezTo>
                  <a:pt x="146641" y="7796"/>
                  <a:pt x="162233" y="4916"/>
                  <a:pt x="176981" y="0"/>
                </a:cubicBezTo>
                <a:cubicBezTo>
                  <a:pt x="221226" y="4916"/>
                  <a:pt x="269376" y="-4077"/>
                  <a:pt x="309717" y="14749"/>
                </a:cubicBezTo>
                <a:cubicBezTo>
                  <a:pt x="425845" y="68942"/>
                  <a:pt x="368650" y="88430"/>
                  <a:pt x="427704" y="147484"/>
                </a:cubicBezTo>
                <a:cubicBezTo>
                  <a:pt x="440238" y="160018"/>
                  <a:pt x="454441" y="174217"/>
                  <a:pt x="471949" y="176981"/>
                </a:cubicBezTo>
                <a:cubicBezTo>
                  <a:pt x="549796" y="189273"/>
                  <a:pt x="629265" y="186813"/>
                  <a:pt x="707923" y="191729"/>
                </a:cubicBezTo>
                <a:cubicBezTo>
                  <a:pt x="705902" y="220020"/>
                  <a:pt x="727857" y="391110"/>
                  <a:pt x="663678" y="442452"/>
                </a:cubicBezTo>
                <a:cubicBezTo>
                  <a:pt x="651539" y="452163"/>
                  <a:pt x="634181" y="452284"/>
                  <a:pt x="619433" y="457200"/>
                </a:cubicBezTo>
                <a:cubicBezTo>
                  <a:pt x="538319" y="511277"/>
                  <a:pt x="607141" y="457201"/>
                  <a:pt x="545691" y="530942"/>
                </a:cubicBezTo>
                <a:cubicBezTo>
                  <a:pt x="532338" y="546965"/>
                  <a:pt x="514251" y="558724"/>
                  <a:pt x="501446" y="575188"/>
                </a:cubicBezTo>
                <a:cubicBezTo>
                  <a:pt x="479681" y="603171"/>
                  <a:pt x="442452" y="663678"/>
                  <a:pt x="442452" y="663678"/>
                </a:cubicBezTo>
                <a:cubicBezTo>
                  <a:pt x="437536" y="693175"/>
                  <a:pt x="433053" y="722747"/>
                  <a:pt x="427704" y="752168"/>
                </a:cubicBezTo>
                <a:cubicBezTo>
                  <a:pt x="422897" y="778608"/>
                  <a:pt x="412825" y="840918"/>
                  <a:pt x="398207" y="870155"/>
                </a:cubicBezTo>
                <a:cubicBezTo>
                  <a:pt x="390280" y="886009"/>
                  <a:pt x="378542" y="899652"/>
                  <a:pt x="368710" y="914400"/>
                </a:cubicBezTo>
                <a:cubicBezTo>
                  <a:pt x="275371" y="898844"/>
                  <a:pt x="326923" y="926690"/>
                  <a:pt x="309717" y="914400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0174147" y="3643312"/>
            <a:ext cx="677119" cy="876601"/>
          </a:xfrm>
          <a:custGeom>
            <a:avLst/>
            <a:gdLst>
              <a:gd name="T0" fmla="*/ 340479 w 688654"/>
              <a:gd name="T1" fmla="*/ 584095 h 904411"/>
              <a:gd name="T2" fmla="*/ 355282 w 688654"/>
              <a:gd name="T3" fmla="*/ 365059 h 904411"/>
              <a:gd name="T4" fmla="*/ 384890 w 688654"/>
              <a:gd name="T5" fmla="*/ 277445 h 904411"/>
              <a:gd name="T6" fmla="*/ 370086 w 688654"/>
              <a:gd name="T7" fmla="*/ 29204 h 904411"/>
              <a:gd name="T8" fmla="*/ 325677 w 688654"/>
              <a:gd name="T9" fmla="*/ 0 h 904411"/>
              <a:gd name="T10" fmla="*/ 103623 w 688654"/>
              <a:gd name="T11" fmla="*/ 29204 h 904411"/>
              <a:gd name="T12" fmla="*/ 74014 w 688654"/>
              <a:gd name="T13" fmla="*/ 160626 h 904411"/>
              <a:gd name="T14" fmla="*/ 59217 w 688654"/>
              <a:gd name="T15" fmla="*/ 204433 h 904411"/>
              <a:gd name="T16" fmla="*/ 14804 w 688654"/>
              <a:gd name="T17" fmla="*/ 248240 h 904411"/>
              <a:gd name="T18" fmla="*/ 0 w 688654"/>
              <a:gd name="T19" fmla="*/ 292047 h 904411"/>
              <a:gd name="T20" fmla="*/ 44413 w 688654"/>
              <a:gd name="T21" fmla="*/ 496481 h 904411"/>
              <a:gd name="T22" fmla="*/ 74014 w 688654"/>
              <a:gd name="T23" fmla="*/ 540289 h 904411"/>
              <a:gd name="T24" fmla="*/ 103623 w 688654"/>
              <a:gd name="T25" fmla="*/ 627904 h 904411"/>
              <a:gd name="T26" fmla="*/ 133231 w 688654"/>
              <a:gd name="T27" fmla="*/ 671709 h 904411"/>
              <a:gd name="T28" fmla="*/ 207247 w 688654"/>
              <a:gd name="T29" fmla="*/ 803131 h 904411"/>
              <a:gd name="T30" fmla="*/ 251659 w 688654"/>
              <a:gd name="T31" fmla="*/ 817733 h 904411"/>
              <a:gd name="T32" fmla="*/ 296071 w 688654"/>
              <a:gd name="T33" fmla="*/ 846938 h 904411"/>
              <a:gd name="T34" fmla="*/ 384890 w 688654"/>
              <a:gd name="T35" fmla="*/ 861541 h 904411"/>
              <a:gd name="T36" fmla="*/ 488514 w 688654"/>
              <a:gd name="T37" fmla="*/ 890745 h 904411"/>
              <a:gd name="T38" fmla="*/ 651352 w 688654"/>
              <a:gd name="T39" fmla="*/ 876143 h 904411"/>
              <a:gd name="T40" fmla="*/ 592138 w 688654"/>
              <a:gd name="T41" fmla="*/ 744721 h 904411"/>
              <a:gd name="T42" fmla="*/ 547728 w 688654"/>
              <a:gd name="T43" fmla="*/ 700914 h 904411"/>
              <a:gd name="T44" fmla="*/ 503318 w 688654"/>
              <a:gd name="T45" fmla="*/ 671709 h 904411"/>
              <a:gd name="T46" fmla="*/ 429301 w 688654"/>
              <a:gd name="T47" fmla="*/ 613300 h 904411"/>
              <a:gd name="T48" fmla="*/ 384890 w 688654"/>
              <a:gd name="T49" fmla="*/ 584095 h 904411"/>
              <a:gd name="T50" fmla="*/ 340479 w 688654"/>
              <a:gd name="T51" fmla="*/ 569493 h 904411"/>
              <a:gd name="T52" fmla="*/ 325677 w 688654"/>
              <a:gd name="T53" fmla="*/ 525686 h 904411"/>
              <a:gd name="T54" fmla="*/ 370086 w 688654"/>
              <a:gd name="T55" fmla="*/ 350457 h 904411"/>
              <a:gd name="T56" fmla="*/ 429301 w 688654"/>
              <a:gd name="T57" fmla="*/ 262843 h 904411"/>
              <a:gd name="T58" fmla="*/ 458908 w 688654"/>
              <a:gd name="T59" fmla="*/ 219034 h 904411"/>
              <a:gd name="T60" fmla="*/ 444105 w 688654"/>
              <a:gd name="T61" fmla="*/ 146023 h 904411"/>
              <a:gd name="T62" fmla="*/ 399694 w 688654"/>
              <a:gd name="T63" fmla="*/ 87614 h 90441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88654" h="904411">
                <a:moveTo>
                  <a:pt x="339213" y="589935"/>
                </a:moveTo>
                <a:cubicBezTo>
                  <a:pt x="344129" y="516193"/>
                  <a:pt x="343509" y="441872"/>
                  <a:pt x="353961" y="368709"/>
                </a:cubicBezTo>
                <a:cubicBezTo>
                  <a:pt x="358358" y="337929"/>
                  <a:pt x="383458" y="280219"/>
                  <a:pt x="383458" y="280219"/>
                </a:cubicBezTo>
                <a:cubicBezTo>
                  <a:pt x="378542" y="196645"/>
                  <a:pt x="385957" y="111419"/>
                  <a:pt x="368710" y="29496"/>
                </a:cubicBezTo>
                <a:cubicBezTo>
                  <a:pt x="365058" y="12151"/>
                  <a:pt x="342190" y="0"/>
                  <a:pt x="324465" y="0"/>
                </a:cubicBezTo>
                <a:cubicBezTo>
                  <a:pt x="250070" y="0"/>
                  <a:pt x="176981" y="19664"/>
                  <a:pt x="103239" y="29496"/>
                </a:cubicBezTo>
                <a:cubicBezTo>
                  <a:pt x="70038" y="129096"/>
                  <a:pt x="108348" y="6502"/>
                  <a:pt x="73742" y="162232"/>
                </a:cubicBezTo>
                <a:cubicBezTo>
                  <a:pt x="70370" y="177408"/>
                  <a:pt x="67617" y="193542"/>
                  <a:pt x="58994" y="206477"/>
                </a:cubicBezTo>
                <a:cubicBezTo>
                  <a:pt x="47424" y="223831"/>
                  <a:pt x="29497" y="235974"/>
                  <a:pt x="14748" y="250722"/>
                </a:cubicBezTo>
                <a:cubicBezTo>
                  <a:pt x="9832" y="265470"/>
                  <a:pt x="0" y="279421"/>
                  <a:pt x="0" y="294967"/>
                </a:cubicBezTo>
                <a:cubicBezTo>
                  <a:pt x="0" y="335532"/>
                  <a:pt x="16809" y="460291"/>
                  <a:pt x="44245" y="501445"/>
                </a:cubicBezTo>
                <a:lnTo>
                  <a:pt x="73742" y="545690"/>
                </a:lnTo>
                <a:cubicBezTo>
                  <a:pt x="83574" y="575187"/>
                  <a:pt x="85992" y="608310"/>
                  <a:pt x="103239" y="634180"/>
                </a:cubicBezTo>
                <a:cubicBezTo>
                  <a:pt x="113071" y="648928"/>
                  <a:pt x="125536" y="662228"/>
                  <a:pt x="132735" y="678425"/>
                </a:cubicBezTo>
                <a:cubicBezTo>
                  <a:pt x="165137" y="751331"/>
                  <a:pt x="142722" y="768658"/>
                  <a:pt x="206477" y="811161"/>
                </a:cubicBezTo>
                <a:cubicBezTo>
                  <a:pt x="219412" y="819784"/>
                  <a:pt x="235974" y="820993"/>
                  <a:pt x="250723" y="825909"/>
                </a:cubicBezTo>
                <a:cubicBezTo>
                  <a:pt x="265471" y="835741"/>
                  <a:pt x="278152" y="849801"/>
                  <a:pt x="294968" y="855406"/>
                </a:cubicBezTo>
                <a:cubicBezTo>
                  <a:pt x="323337" y="864862"/>
                  <a:pt x="354135" y="864289"/>
                  <a:pt x="383458" y="870154"/>
                </a:cubicBezTo>
                <a:cubicBezTo>
                  <a:pt x="429750" y="879412"/>
                  <a:pt x="444531" y="885596"/>
                  <a:pt x="486697" y="899651"/>
                </a:cubicBezTo>
                <a:cubicBezTo>
                  <a:pt x="540774" y="894735"/>
                  <a:pt x="608568" y="921228"/>
                  <a:pt x="648929" y="884903"/>
                </a:cubicBezTo>
                <a:cubicBezTo>
                  <a:pt x="752595" y="791604"/>
                  <a:pt x="624579" y="763715"/>
                  <a:pt x="589935" y="752167"/>
                </a:cubicBezTo>
                <a:cubicBezTo>
                  <a:pt x="575187" y="737419"/>
                  <a:pt x="561713" y="721275"/>
                  <a:pt x="545690" y="707922"/>
                </a:cubicBezTo>
                <a:cubicBezTo>
                  <a:pt x="532073" y="696574"/>
                  <a:pt x="513979" y="690959"/>
                  <a:pt x="501445" y="678425"/>
                </a:cubicBezTo>
                <a:cubicBezTo>
                  <a:pt x="434735" y="611715"/>
                  <a:pt x="513838" y="648143"/>
                  <a:pt x="427703" y="619432"/>
                </a:cubicBezTo>
                <a:cubicBezTo>
                  <a:pt x="412955" y="609600"/>
                  <a:pt x="399312" y="597862"/>
                  <a:pt x="383458" y="589935"/>
                </a:cubicBezTo>
                <a:cubicBezTo>
                  <a:pt x="369553" y="582983"/>
                  <a:pt x="350206" y="586180"/>
                  <a:pt x="339213" y="575187"/>
                </a:cubicBezTo>
                <a:cubicBezTo>
                  <a:pt x="328220" y="564194"/>
                  <a:pt x="329381" y="545690"/>
                  <a:pt x="324465" y="530942"/>
                </a:cubicBezTo>
                <a:cubicBezTo>
                  <a:pt x="331837" y="486708"/>
                  <a:pt x="342740" y="392916"/>
                  <a:pt x="368710" y="353961"/>
                </a:cubicBezTo>
                <a:lnTo>
                  <a:pt x="427703" y="265471"/>
                </a:lnTo>
                <a:lnTo>
                  <a:pt x="457200" y="221225"/>
                </a:lnTo>
                <a:cubicBezTo>
                  <a:pt x="452284" y="196644"/>
                  <a:pt x="451254" y="170954"/>
                  <a:pt x="442452" y="147483"/>
                </a:cubicBezTo>
                <a:cubicBezTo>
                  <a:pt x="432445" y="120799"/>
                  <a:pt x="416332" y="106614"/>
                  <a:pt x="398206" y="8849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361282" y="3702050"/>
            <a:ext cx="811213" cy="369332"/>
          </a:xfrm>
          <a:custGeom>
            <a:avLst/>
            <a:gdLst>
              <a:gd name="T0" fmla="*/ 398414 w 811161"/>
              <a:gd name="T1" fmla="*/ 147620 h 466671"/>
              <a:gd name="T2" fmla="*/ 472188 w 811161"/>
              <a:gd name="T3" fmla="*/ 118099 h 466671"/>
              <a:gd name="T4" fmla="*/ 501701 w 811161"/>
              <a:gd name="T5" fmla="*/ 73814 h 466671"/>
              <a:gd name="T6" fmla="*/ 634509 w 811161"/>
              <a:gd name="T7" fmla="*/ 0 h 466671"/>
              <a:gd name="T8" fmla="*/ 737795 w 811161"/>
              <a:gd name="T9" fmla="*/ 14765 h 466671"/>
              <a:gd name="T10" fmla="*/ 796821 w 811161"/>
              <a:gd name="T11" fmla="*/ 103335 h 466671"/>
              <a:gd name="T12" fmla="*/ 811577 w 811161"/>
              <a:gd name="T13" fmla="*/ 147620 h 466671"/>
              <a:gd name="T14" fmla="*/ 88538 w 811161"/>
              <a:gd name="T15" fmla="*/ 398575 h 466671"/>
              <a:gd name="T16" fmla="*/ 44269 w 811161"/>
              <a:gd name="T17" fmla="*/ 369054 h 466671"/>
              <a:gd name="T18" fmla="*/ 0 w 811161"/>
              <a:gd name="T19" fmla="*/ 280476 h 466671"/>
              <a:gd name="T20" fmla="*/ 14756 w 811161"/>
              <a:gd name="T21" fmla="*/ 236190 h 466671"/>
              <a:gd name="T22" fmla="*/ 59026 w 811161"/>
              <a:gd name="T23" fmla="*/ 206670 h 466671"/>
              <a:gd name="T24" fmla="*/ 206581 w 811161"/>
              <a:gd name="T25" fmla="*/ 177141 h 466671"/>
              <a:gd name="T26" fmla="*/ 398414 w 811161"/>
              <a:gd name="T27" fmla="*/ 132856 h 466671"/>
              <a:gd name="T28" fmla="*/ 457432 w 811161"/>
              <a:gd name="T29" fmla="*/ 118099 h 466671"/>
              <a:gd name="T30" fmla="*/ 501701 w 811161"/>
              <a:gd name="T31" fmla="*/ 103335 h 4666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811161" h="466671">
                <a:moveTo>
                  <a:pt x="398206" y="147484"/>
                </a:moveTo>
                <a:cubicBezTo>
                  <a:pt x="422787" y="137652"/>
                  <a:pt x="450405" y="133375"/>
                  <a:pt x="471948" y="117987"/>
                </a:cubicBezTo>
                <a:cubicBezTo>
                  <a:pt x="486372" y="107684"/>
                  <a:pt x="488105" y="85414"/>
                  <a:pt x="501445" y="73742"/>
                </a:cubicBezTo>
                <a:cubicBezTo>
                  <a:pt x="563860" y="19129"/>
                  <a:pt x="573411" y="20257"/>
                  <a:pt x="634181" y="0"/>
                </a:cubicBezTo>
                <a:cubicBezTo>
                  <a:pt x="668594" y="4916"/>
                  <a:pt x="708092" y="-3914"/>
                  <a:pt x="737419" y="14749"/>
                </a:cubicBezTo>
                <a:cubicBezTo>
                  <a:pt x="767327" y="33782"/>
                  <a:pt x="796413" y="103239"/>
                  <a:pt x="796413" y="103239"/>
                </a:cubicBezTo>
                <a:cubicBezTo>
                  <a:pt x="801329" y="117987"/>
                  <a:pt x="811161" y="131938"/>
                  <a:pt x="811161" y="147484"/>
                </a:cubicBezTo>
                <a:cubicBezTo>
                  <a:pt x="811161" y="649197"/>
                  <a:pt x="810879" y="413256"/>
                  <a:pt x="88490" y="398207"/>
                </a:cubicBezTo>
                <a:cubicBezTo>
                  <a:pt x="73742" y="388375"/>
                  <a:pt x="56779" y="381244"/>
                  <a:pt x="44245" y="368710"/>
                </a:cubicBezTo>
                <a:cubicBezTo>
                  <a:pt x="15654" y="340119"/>
                  <a:pt x="11995" y="316207"/>
                  <a:pt x="0" y="280220"/>
                </a:cubicBezTo>
                <a:cubicBezTo>
                  <a:pt x="4916" y="265471"/>
                  <a:pt x="5036" y="248114"/>
                  <a:pt x="14748" y="235974"/>
                </a:cubicBezTo>
                <a:cubicBezTo>
                  <a:pt x="25821" y="222133"/>
                  <a:pt x="43140" y="214405"/>
                  <a:pt x="58994" y="206478"/>
                </a:cubicBezTo>
                <a:cubicBezTo>
                  <a:pt x="100184" y="185883"/>
                  <a:pt x="168421" y="182417"/>
                  <a:pt x="206477" y="176981"/>
                </a:cubicBezTo>
                <a:cubicBezTo>
                  <a:pt x="358774" y="126215"/>
                  <a:pt x="229722" y="163370"/>
                  <a:pt x="398206" y="132736"/>
                </a:cubicBezTo>
                <a:cubicBezTo>
                  <a:pt x="418149" y="129110"/>
                  <a:pt x="437710" y="123556"/>
                  <a:pt x="457200" y="117987"/>
                </a:cubicBezTo>
                <a:cubicBezTo>
                  <a:pt x="472148" y="113716"/>
                  <a:pt x="501445" y="103239"/>
                  <a:pt x="501445" y="103239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416720" y="4675188"/>
            <a:ext cx="414337" cy="369332"/>
          </a:xfrm>
          <a:custGeom>
            <a:avLst/>
            <a:gdLst>
              <a:gd name="T0" fmla="*/ 378698 w 412955"/>
              <a:gd name="T1" fmla="*/ 238842 h 429563"/>
              <a:gd name="T2" fmla="*/ 348401 w 412955"/>
              <a:gd name="T3" fmla="*/ 119421 h 429563"/>
              <a:gd name="T4" fmla="*/ 302957 w 412955"/>
              <a:gd name="T5" fmla="*/ 74638 h 429563"/>
              <a:gd name="T6" fmla="*/ 257515 w 412955"/>
              <a:gd name="T7" fmla="*/ 59710 h 429563"/>
              <a:gd name="T8" fmla="*/ 75740 w 412955"/>
              <a:gd name="T9" fmla="*/ 74638 h 429563"/>
              <a:gd name="T10" fmla="*/ 60591 w 412955"/>
              <a:gd name="T11" fmla="*/ 164203 h 429563"/>
              <a:gd name="T12" fmla="*/ 0 w 412955"/>
              <a:gd name="T13" fmla="*/ 253769 h 429563"/>
              <a:gd name="T14" fmla="*/ 60591 w 412955"/>
              <a:gd name="T15" fmla="*/ 432899 h 429563"/>
              <a:gd name="T16" fmla="*/ 212071 w 412955"/>
              <a:gd name="T17" fmla="*/ 417975 h 429563"/>
              <a:gd name="T18" fmla="*/ 287811 w 412955"/>
              <a:gd name="T19" fmla="*/ 358262 h 429563"/>
              <a:gd name="T20" fmla="*/ 333254 w 412955"/>
              <a:gd name="T21" fmla="*/ 343334 h 429563"/>
              <a:gd name="T22" fmla="*/ 393846 w 412955"/>
              <a:gd name="T23" fmla="*/ 253769 h 429563"/>
              <a:gd name="T24" fmla="*/ 424142 w 412955"/>
              <a:gd name="T25" fmla="*/ 208985 h 429563"/>
              <a:gd name="T26" fmla="*/ 408995 w 412955"/>
              <a:gd name="T27" fmla="*/ 74638 h 429563"/>
              <a:gd name="T28" fmla="*/ 318104 w 412955"/>
              <a:gd name="T29" fmla="*/ 0 h 429563"/>
              <a:gd name="T30" fmla="*/ 257515 w 412955"/>
              <a:gd name="T31" fmla="*/ 14925 h 429563"/>
              <a:gd name="T32" fmla="*/ 227218 w 412955"/>
              <a:gd name="T33" fmla="*/ 59710 h 4295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2955" h="429563">
                <a:moveTo>
                  <a:pt x="368710" y="235974"/>
                </a:moveTo>
                <a:cubicBezTo>
                  <a:pt x="366582" y="225333"/>
                  <a:pt x="352172" y="137425"/>
                  <a:pt x="339213" y="117987"/>
                </a:cubicBezTo>
                <a:cubicBezTo>
                  <a:pt x="327643" y="100633"/>
                  <a:pt x="312322" y="85312"/>
                  <a:pt x="294968" y="73742"/>
                </a:cubicBezTo>
                <a:cubicBezTo>
                  <a:pt x="282033" y="65118"/>
                  <a:pt x="265471" y="63909"/>
                  <a:pt x="250723" y="58993"/>
                </a:cubicBezTo>
                <a:cubicBezTo>
                  <a:pt x="191729" y="63909"/>
                  <a:pt x="125864" y="45676"/>
                  <a:pt x="73742" y="73742"/>
                </a:cubicBezTo>
                <a:cubicBezTo>
                  <a:pt x="47413" y="87919"/>
                  <a:pt x="70495" y="134629"/>
                  <a:pt x="58994" y="162232"/>
                </a:cubicBezTo>
                <a:cubicBezTo>
                  <a:pt x="45359" y="194956"/>
                  <a:pt x="0" y="250722"/>
                  <a:pt x="0" y="250722"/>
                </a:cubicBezTo>
                <a:cubicBezTo>
                  <a:pt x="1592" y="265051"/>
                  <a:pt x="-9486" y="417167"/>
                  <a:pt x="58994" y="427703"/>
                </a:cubicBezTo>
                <a:cubicBezTo>
                  <a:pt x="107826" y="435216"/>
                  <a:pt x="157317" y="417871"/>
                  <a:pt x="206478" y="412955"/>
                </a:cubicBezTo>
                <a:cubicBezTo>
                  <a:pt x="317691" y="375882"/>
                  <a:pt x="184917" y="430203"/>
                  <a:pt x="280220" y="353961"/>
                </a:cubicBezTo>
                <a:cubicBezTo>
                  <a:pt x="292359" y="344250"/>
                  <a:pt x="309717" y="344129"/>
                  <a:pt x="324465" y="339213"/>
                </a:cubicBezTo>
                <a:lnTo>
                  <a:pt x="383458" y="250722"/>
                </a:lnTo>
                <a:lnTo>
                  <a:pt x="412955" y="206477"/>
                </a:lnTo>
                <a:cubicBezTo>
                  <a:pt x="408039" y="162232"/>
                  <a:pt x="412284" y="115975"/>
                  <a:pt x="398207" y="73742"/>
                </a:cubicBezTo>
                <a:cubicBezTo>
                  <a:pt x="390095" y="49405"/>
                  <a:pt x="329958" y="13494"/>
                  <a:pt x="309716" y="0"/>
                </a:cubicBezTo>
                <a:cubicBezTo>
                  <a:pt x="290052" y="4916"/>
                  <a:pt x="267588" y="3505"/>
                  <a:pt x="250723" y="14748"/>
                </a:cubicBezTo>
                <a:cubicBezTo>
                  <a:pt x="235975" y="24580"/>
                  <a:pt x="221226" y="58993"/>
                  <a:pt x="221226" y="58993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Rounded Rectangular Callout 19"/>
          <p:cNvSpPr/>
          <p:nvPr/>
        </p:nvSpPr>
        <p:spPr>
          <a:xfrm>
            <a:off x="6308080" y="3341146"/>
            <a:ext cx="1105948" cy="401348"/>
          </a:xfrm>
          <a:prstGeom prst="wedgeRoundRectCallout">
            <a:avLst>
              <a:gd name="adj1" fmla="val 63342"/>
              <a:gd name="adj2" fmla="val 8488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9133366" y="4178079"/>
            <a:ext cx="978885" cy="457200"/>
          </a:xfrm>
          <a:prstGeom prst="wedgeRoundRectCallout">
            <a:avLst>
              <a:gd name="adj1" fmla="val 21595"/>
              <a:gd name="adj2" fmla="val -9305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10174147" y="4815920"/>
            <a:ext cx="1856809" cy="457200"/>
          </a:xfrm>
          <a:prstGeom prst="wedgeRoundRectCallout">
            <a:avLst>
              <a:gd name="adj1" fmla="val -26297"/>
              <a:gd name="adj2" fmla="val -12871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831057" y="5103258"/>
            <a:ext cx="1487154" cy="533400"/>
          </a:xfrm>
          <a:prstGeom prst="wedgeRoundRectCallout">
            <a:avLst>
              <a:gd name="adj1" fmla="val -56089"/>
              <a:gd name="adj2" fmla="val -837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 Bra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509" y="1638162"/>
            <a:ext cx="4418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Á, Nam Á,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Braxin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304" y="1568921"/>
            <a:ext cx="63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2800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748141" y="4869090"/>
            <a:ext cx="7151668" cy="12317"/>
          </a:xfrm>
          <a:prstGeom prst="line">
            <a:avLst/>
          </a:prstGeom>
          <a:ln w="57150"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669631" y="3341146"/>
            <a:ext cx="7151668" cy="12317"/>
          </a:xfrm>
          <a:prstGeom prst="line">
            <a:avLst/>
          </a:prstGeom>
          <a:ln w="57150"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90800" y="5227638"/>
            <a:ext cx="8504830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2" name="Picture 6" descr="http://dangcongsan.vn/admin/Upload/NewsFolder/2013/8/34/qu%C3%A1%20t%E1%BA%A3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2286000"/>
            <a:ext cx="37338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http://dddn.vcmedia.vn/P5inccccccccccccloy2lsBqhjffc/Image/2013/03/chovieclam-c86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60092"/>
            <a:ext cx="4381500" cy="2769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http://3.bp.blogspot.com/-svpilUXiDmQ/UW6k4UTW0MI/AAAAAAAADJk/OQOmtkROUE0/s1600/b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96" y="5411978"/>
            <a:ext cx="1028605" cy="684022"/>
          </a:xfrm>
          <a:prstGeom prst="rect">
            <a:avLst/>
          </a:prstGeom>
          <a:noFill/>
        </p:spPr>
      </p:pic>
      <p:sp>
        <p:nvSpPr>
          <p:cNvPr id="2" name="Cloud 1"/>
          <p:cNvSpPr/>
          <p:nvPr/>
        </p:nvSpPr>
        <p:spPr>
          <a:xfrm>
            <a:off x="467833" y="1"/>
            <a:ext cx="3827720" cy="219383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ile.diendanbaclieu.net/hinh/2013/1/nghi-ve-ban-th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381000"/>
            <a:ext cx="2495550" cy="2847976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48493" y="5886893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AutoShape 4" descr="data:image/jpeg;base64,/9j/4AAQSkZJRgABAQAAAQABAAD/2wCEAAkGBhISERQUExQVFRUVGB4YFRcYGRgcHBwYFx0YFyEfIBgbGychFxokHhsXHzIgIycpLSwtGh4xNjAqNSYuLCkBCQoKDgwOGg8PGiokHyQsLSowLCwqLiksNCw1LCkuLTQrLCwqKS0sKjQsKS0sLCkpKSwsLCksLCwqLC0yLC8sLP/AABEIALEBHAMBIgACEQEDEQH/xAAcAAACAwEBAQEAAAAAAAAAAAAABQMEBgECBwj/xABCEAACAgEDAwMDAgQDBQYFBQABAgMRBAASIQUTMQYiQRQyUSNhB0JxgRVSkSQzYqGxNXJ0weHxNFOCsvAWNkNjs//EABoBAQADAQEBAAAAAAAAAAAAAAACAwQFAQb/xAArEQACAgEEAQEIAgMAAAAAAAAAAQIRAwQSITFBUQUTInGBobHwFGHR4fH/2gAMAwEAAhEDEQA/APuOjRo0AaNGjQBo0aNAGjRrl6A7rml3qDrqYcDzyB2RKsIu5uSB4vxzySQB86i6H6jjyu4EDK0RCuDsYAsLoPG7Ix/IDWOLAsWBJ0r1Ni5LukEySNHw4U/24PhhfFixrLrn5g61LGjStAO00gbZ2Y4mhlvz71cyIpBHBtgfjVroXShi4pyHxmOTCko2KfI3Fj2k3duJZKVvYF8+PjXj011GLq+NkNLjiMSqIZCjk7kKb9vc2qdydxlIogHcLPOgIvX3Uky+nsMQHKuVFvHMciho3RyGu1quOQRZW+NXP4b5k8mIGlikjRqeDe6OTC4tRuU3Y80VWtwAFDXjoEMfToZVy2C9zIKLI2094FVWOo41pSI1ClQo5jZvBvVbp2A6dRhjgkrFWFZIwsj7BAFaIRiPlX3SMsvdJulCjgaARZzbeqyJDkEln78kkK5EsyBSiGBo47j2Gm5cEKLFbgCdV67x2VIcpQj/AE7/AO6lvtnvbYd5ABO6PcSDR4LjyQQxbqeEMzbuT6kKIzwbAc9wIWrapYjcFJs+a0k9J9OyJWyPqJe/AJZoykhLl3SY7W2lQsKqqhQi2DdmqA0BoOl9LfGxFhRw8iIQjOKXcbIG0XtjBIAUXSgDmtY7076paDLhxciaTc6MJe/JDITkgx8RmJiyIdz8OAKoKBRGr/q3p88c0uZ3VREiURyNJKPp9pJc/TopXJL2OCRdBfwdT5ki5P02ThJueHKUyoVMT7ZEMUm9XAZSEkWTkchVq7GgPXW/UebDmbI8fuQbE2ARylpJGY7qlVTHEFAHEm0c+QOdasTrzRB2+a5r+w+f21866bFPmZZE/wBSad1yYS7RwQJRaMIYpB3pGBiJveGDsfbQGrHQ/S6YnWNkJ2xfTyTFFVQS0soFO4FyqPcV3WVoi60A86Z6zErQF4Xiiyv/AIaQsrBzRcKwUntOygsAb4BBIIrWkvXyvouGkvW+5BPhyssTPIYoXKKwlRWA/XKxzMrG3FXzwbJ019MjMXKkjMsrNDJ/tjSyK8BDqXHZSt6MwZGqwqVXu8ED6Bo1T6Z1iDJTfBLHKt1uRgwscVYOrmgDRo0aANGjRoA0aNGgDRo0aANGjRoA0aNGgDRo0aANGjRoA0aNZ31r6jkw4UaKJZGklWPc7bIow1++R/5E4q/yR/QgaLWKwOmO3WsqUTuEjSHdHyQ29HG3k0qKUEgKqG3O3NcasD1g0uEZEjdZZBIsLJHLPEXQUJAY0JMO4iiygtRIBHJW/wAO/UEc7SWZLdVUDIT9ZjFvWQs4QK0e4kKtkj3+AdoAcdT9XiPNTF7LSo8atJItkIJWZBuG3aE9rEszDjwG50g9WSnp3T4oIZJC0ciuscYdC+P3q7ZmUEQDa6rvJH2/8WqEHp6H67LnTChmxUnTGaEY8ZK7Y1LSRrtv2yOAQPuUsf5RfR1rP6h38J8dirSIJ2CiLtYzyMCqiRg0waOM1IFB9zcChoDUensLqEkEseYBCrkmIxzd2VFJHsZnjKvXI3EtYNfvpB/Dqd4pBjzTzARyTRYqFozG8cDvGUIEYPdRQrVu5UgjwwGiz+iZ0UEiY2U73sEYkCdxEDDeFmI9zbLCmQGiBZPnVf0TJjDEc9yKZoppZpSh7pSRnkc2doJkAJG4Ku7mhR0AgfqGT1OeSJmkxXx0eWNYvujcF4U7ryRexmVmrYxBUNyKvTX+GebhyQQbA0eSsAUxSyM0ixEhxW428JJDK3NBgLHI1HgdUkyeoHIijZsaTHjhdDccqpI0siz7WrdF5Ao3yxAsEan6D11JsQxYcLIyRBcUO4V2xmqNZhIytQBs7fcRtFizWgI+nem66vMZsiRztjykjGxIy5M8FlAvuMaLEoN+aJ+KbeqJUxMWfsP2Jpt7xsFZrmIBsjawF0Piv21mv4XRz/TStHMhMW/HOMA5VZ4bAbuySMw38MQAF9w4BBJu+muqdSycGQggu22OOWURoRJuaOc9uIkFY2B2+CxBB4okCXonU36j0l+4qyO6ncJVlRCje9QXVE7jBCAXjUDcLFaq+kevfSwwHJotmxjIHZXInk4RdzyuS5KgGJQQKXx4F603QulnBxTDNMrwwrtjdwEKwqoAEjXtJXkbgF4qxdnWb9Z+jxLhM8EjPHDGGxYY44XAVQvsR9hZkYKLUkhv3HGgPHWYsqGCXNx5d8bzvlyCBowz4/aRUKvIjKwCorFa918Hjl90yTGlt5GhfLfFVchYpbuPluFD8Ludqbjz51aHpSB4kTIUZOwEI0qRhgrfy0iKoWqFV8DWM9DemZJ+kdglBDLFDJDJtWyb3PHIq7TIloAb5KSEWSL0BS9P5D4md9NFAY3kRRitluFCY1BjHsg3B33JJTMbNCz8F96v6t9AcnbDLM+eyJCLjEffZBAE+8PdKGPFV8jzpZ6P9Mx/X5cErr/syoseOnc2orGHIWSOR3L0HXkfysfw2tF170Uch55ZJ13sI1xiycY6o6SGhu5d3UW3B4UfGgM36N34uXDjsEWUQLCqyyY8TGJDvJEMDStJIaJtyvzXliX8/qzITqTQlGaPesSRLG+8qwRjkB9hVowzMpG5doQnkkDVf1D6f7cqMkoEWZlxmU7FMit9wMc3lRuRAAQ1bjtK6TR9Mg/xKaYfWDGWo1yFklVVnacl1BMnvhDgIaUqCSD4B0B9UvXdYn+I3qAQHGjad8dJJC00kYJkEcalvaFBO0ttDMLof10w9Cde+qhkPcMipIVjLjbIYuNpkWhTH3UaFrtJFk6A02jRo0AaNGjQBo0aNAGjRo0AaNGjQBo0aNAGjRpXmdWx2kbFOQqTOtBVcCQbgaI/DVZH9L0Ag/iT1TIx4opYmYQozfUCNlWUjYSoVmRlAsEm6J4APOqOD6jQ4+NlZX1MkwHbVYxIsUpnJrhhHFMQn3OaUbWYUK1W6Xvwun50MzPPWUYLsK3+0rCoctI9Es0u8ktVufAAAl9SZEUnQXAjGQscfZfdtQpJEpi37eRuWQDgNXPDEeQNNN6shXBmylBCwBwyEbWEkRKGMjmm3ALxY5FcaWfw9EuMhwMggzQqJgwHDJOWc/8A1JL3EP5G0/NCxNjSY/SXQYsO9IiBAv6kZoc2uxe58sVAsniyTerHo3rMmRCe4AwSgs6KyRygi7RHAIA4HyPwTzQGNzvUUQ61FMMmOdfeiohMnaRF2ughRGb6hnKkODygcEUBel6T0rIfNlzraJZBGixSLy0CoD7l4MUolaQjyKsEcghZ6nU5fUMYYbq0mCJZno+zu7oUEUjLewundH5+eaI1d9X4C5OTHGmRCJVjZe1JI6lO7W2ZUjILyKEalJF3YIrkCaLqWenUHWRGaF3qNUjJRYQjN3O/4Eu8bGjb/Mm3wSUfo/AnTqU9QCONEUpFLL744MlpHYKsaFX/AFEY7WY7fAI51rPUXWzg4qNXdbdHFbuEFuQu+STaQi/JNft5IGl/ozquNlSPlLKpyJ4YxJCHDCNYWkW1FAlCzMdx8gqeL0BH6T6jhxM0cOPJCskzwRyuQyyNj7xsVi7OiqEk2owUAKa86p/w/wCpQfV50SR1JJPNKXAj+xJO1tYKxeP3WVDgbrZh86tyxYOBmyTZGwS5LtLHJ2mPbjWOGN90gBEa7vLmgd/Omnbi6fDmZTlnVnfJkKqN1bVAUUfdSqACa0Ag9LZeBiZsuIjS/UMWV5H4SSQMZ9oF00irMOdotaAJrST1J9RhHDw8LJmM2+Z5VEZHckdWn3j2bWUMWPbDbaPJFWLfqLDhzJ48hoZg0M0MWVAwjB7OQtXvgJaQAvGxBcgBDwObZ+tukxpNizyNIEh2xYkcC7pVyGdXsWdrKY49hUjxu/OgG3XvS316IzTZEBIRu1aMm5D3F3wsGRiGqwDRocmtKv4a9QQRTB8pHZsqZBHSRhXV24jX5DLskoXRY/k60uZkfU4bPjziMSx3HPV7Qw+6iRyB4uqPnxWsl6p9H40ESZeOsf6EaRMHUSxHHtEZthIt1S23AgnbR88AR+tJZYs5W7pDz7IsH/aBFHE9FmMsJI7qkqeabdapSnaTY9aetmwMuFVePsdpmeIBdzNvVK33+lwxILe0lCCRdhh1noBWDCSnyWhyYdzlQzbCxViR/kCsR80Ksmr0s610wwdQmkxceMSthOYvbGO5kNLuc813JFUBqvndRPOgGWVj48TT9VZxLFsSWLtefYjRmmDVIJAyDb49inyARDlv/iY7TQmGXHZJWgyQkkThxIqrII3I+CwBNqQjUR5lwsDMyI5I2kdYGVVvJggMj/cHHaUKqxkFK3C7DcV5y3SMqPphyU70zTplNHEksmyCUzdooXbZttUkQnncAnAqqA1SNH02Etl7CZ8gGOGCMlI32jiNDyKCNIzccljQ+cp6j6ThY+XghDN9DIXmyNmRkGFSzRmGU7ZCFUy17uB8/Gr3Wut5WbjwuiQpsyoI1kSZ7EzMqP25EjKtHtkaNjzREgpqBN3rGE2JgwAlccI4XIMEtyNjx9xqSSUKXNsGYVdF6snkDQ+s+prFium2R5Jw0MUca73ZmVvC2OFFsSTwAf21a9NSL9LCocOY0WNiAw98ahWBVgGU2D7WAI+dfOOq4YzOny5i5GQ0wfZibcgrzKUiiLxo22KRlkG4DbYa2AJIFnE6tjYKrLiwIkskBaeTImmFvE214QG3tJkb1K7RyPZ9woaAfZfrt0nmBWEQwSCFoy5+pkYhG3RxV7lpuF5LgEgjga2g0j6X01zly5Uigb4okiB+9FAZnUiuDvI5BN0PxqJvWcYnePtyiOJxFJkEKI1lIVgp924Ahl9+3bZHOgNFo1wa7oA0aNGgDRo0aANGjRoA0aNGgKPWOtQ4sLzzuI4k+5jfFkAcAWSSQKGsx1HDxmVM9HkMM0uPM8a7VV33RxxysSu9dlqSoIvYLHm/XqnrEMzyY0iypFC0TSZSbNsM+5JYgVYHcPtJJUqNyg+eIfT3V4sTfAsUzQJOY5Mpu2FORM9NUa1SCQiO1FKSOKttANOldcxsmV07DIZg/MiJUywN2mPtZuASB7wpN8DjVB+pYubEMYwypiSydqKRdiRyNCxYqArbkQmNwLUBgD4sWzhbGUZMmBHjS5G6pRG6KTJfIkdQSpHuNEeb+TrMp6cnXqcBd4YhIksqRossiLKjxliqyPtV2WR/eqL/ADcWb0BqOrerMWKQwOzE1+qVRmWJXpQZGAqMEkef6+OdeenTr07p+OuZLGpiRISw3bWZRsUKKskgDivzpTAen5mUTsnBlLcHesOQcVghJUNtl2HbywpgB923jn8S8qQQ9yGGRpcM/VJIVj7IKI4O4uw3e1moLbA7SNAKOp9PfAgjzMSUZMcRYI1Ltjx5GMsrs0QLTm1C7iCFssQSC2pvW2JJ2EzoVaMStjTZSSOqrUTxlQyiNnJAajtdQNl8ngvpOgwHp/bcLMZd0oErKvcyJgzfFKNzNQCigD86XSZsHTOnYmLkY++4bmjURFQIUV5nO9grAMboWWJ4s6As+uOsCNYIpe4plDs/bmSGIiNQXRp5ADzftC7SaPIAOqGDnR9Owsf6ftBcqWSVGnuFIo3DTlXYbjuCgIBZJPP8ta8/xGwMOdo1KGTKbtzRqy5EiGOKRS25EV1TencWynPOm3X8fDTFxZA2PDhwzJN4AjKU+0KqirLup/10BH1OeDKTps0+Kp78igCQndH3I3l+PvBMa2jcHixYrXcv1Dkf4g2K0SvExQCPtsSYJFbfM0tlFVXDIY2UWBwSSBql6y6ZL3RlJkAK3bWFrnYwvZoxwwgrkb75DD88leBXwswLnz5j5M7wQ4gMjmJY1DJJKTEV7QYMobdtNN7lPII0BZ9YYX+H4qyYSdqFJN+SsLJHIyhSq07qwpW2Wv8AlFDjjSz1n1qTI6bJCqw5LwwdzMnUEwpJEm+kYfdKWH2j7QbO3V7O6Z0/M6dNNLBj4rTBlL9tXkjkkYAbhsVu/uZbUc2eCfJ1vQc6CXHBhWkW0MZTtlWXgoYyBsa/j9/wdAK8vosk/TFh/S3hEIRECQsU2yLGYyTURAVCt+CfzrO9AwpEy3hzshMeSQhlxoEiTGnjS19pYFnJunU7WNAUVAOq3o3Cb/GJwBLEsd5DdxFEsn1G9e3K6zHfGhoqNpPtHIr3N/WXpePNz4oWK1JBc1xqxWPHmV12M32M7SFTwQQvjjQFv1NgSDLWZ1ypccRgKmPMY9kql7LqJEBVlZTvJ9pjHgHSnIHUUfpkuQcf2v2zJ7nIaeLYN4UqvL+zcpokqa+NeOp5rSrJ0pY0CI8ePGrSu0zxxiOTuPGFB+nIAVm3jgtRJpTzHihfDljnYxHKyWjjgxUZhG+I7cxoASCe13Gah5HAPkCUnJTqPP1C5M07CMtIv0hxImDbVSzucxc1tDb9xsAG38uZhY7S4gLI0hMkjlGdVfJZgpeR1ZAzNe0Px7QPFDXfUmZhzQ47PKw3TJJjtErvIXiO8hVRSw9odW44BYHWO9aYkDZWFkDJyOzPIwyCrWixxsNu5WQqqRzMoKyA1uPjnQD/ANO+nDGuTHkFikGV34JXAjXcY0cuFSl7YkaQ7eR/ppX6P6skzGDIyI5SE7RWSaOZ3yT9zxlRuSFhdWebFBdvP0RNkiFSVkH2ve1r+CGA4v8AIr+2s70zOx5OpyNDk45AgWJoo5FLtIju1sg+EWwCL+9rqhoCpkdhIMXByo5MmTHihllEKsyr2vartRUspZSQlMTtPt415/iDg4c2DvKRuZnQQN4BkyCiCSxwTsAbcf5V1T9ZdjKkngxu8+TJC0TGCaONC8YYqsgaRe4UL2VWyA1Nwa036D1Z8rHSSXFx48cRlluTd23j9pVozEBHtp1NE7dpGgDofU8KaDtYEpx15kVli27lVgGZe9HtkW6BYXVjkcaSemfSz5UhzZ3WeLIYMFlVkdoYwREWETLE4PEmx4zW4c3qh6DxZMuWQGaGTGgU48cQaQlIJ4kb9NyiMwukDSAmkIB4ttzLnxnfh4xqRISu5OUhO3agdh9rfIXk0pNAaAdQTKwtWDCyLBB5HBHHyDqTXzr0XnwYEQMsmPj484jWALMsivMi7JZA6igrER2Sfusmi1H6IGvQHdGjRoA0aNGgDRo0aANcOu64dAfOOpJD1DIKxwtC7yMkWU8jBHkw2ossKNtlljIO3uAWFfmlI15wOgyJnTRzbsgJEMtoo5CFnnaU7ZDE21I2Ha+zcUvaTyL1N1TomL1CUy4M0KSxhpRJCf1TN7lU0faIyeGbaS9VYq9OuiSqJHyJFKZM2PEZlJUqrRqSVUjmgZKPJHjUoxcuiMpqPYh/h306WLMnR45VSBezED9P7EYRzgSmNrke2NNR8vZJY6bdU9Shc7/4ZGXFeOBpWYd0PmbABElHcnMe4krfNXsOm+A+PE0817DM4aQsTRKqqCr8e0Dgax3VumtN1XDORKid2PIERiiMchCFCoLTbjv2M9FQpAL0Ru14006YjJSVoY4PRVxut2GWsnHlcIqKAhSSMnzZG4yWStbivI448dQxMv8AxAxMxlXIbeqtIOwMNDEkqPjsp3Se/hgTuLA2ACum/X0kw8WJcRSqIyo8hVpmihokuELbpaIUeTQN0arXPTyvljGy5GZXj7qoyrsWaCQgKxRrZVYLFIBdggfB14SEfrh4JMnGjQxSS7ji9qSJ5I4+8Ae4AtBZECcc/aT4AvXfW/orHGKj1LJKsuOqs0krDeZIYjIY72F9l2dvPzrSeqDCjYs086wpDNuAbw7tFLGF/Y0zHgE8aX5vqeU5kCRASY06qqMoJDlzJvZZh7U7SopKHlg5rkaArerzj5OLkZOJOWngiZd2NL7ioJYowQmxYavkc0Rzr167RYsAdiCWsdO/A0YiCRNApKb1kYWtH7QCTz81pB1rp8mKZIEmctHFiQYxUrEwjycjtuhkReGIhX9Qg1ZIFk3r8qUw4GzOkx2eQNHcpqJmYOUV2pbG0AFqXdRoCwNALM70tJ/h+MiZBhGMhm7rqDIrhGI2kHtoo3upBDDbwPzqH0xHgx9OGbkSkrmRK2S08zOjPIFDL2ydl2NtKt0K8CtUOker06hiSRZq74u13ZZsdJBEoiJdonJLC6j/AJWIdWrji2PVo8XOwjIiJD9K/wBS8U8IK322Y9yJT7leNy1qSbr5BGgLHRui4+P0wpmlAjOXklaVvcTJ+lJ3bDB9qw7TYIpQPGkf8PuuyRZDYy/7TAzvUsMYKIS1qTIpLMWW95mO4MBRbk60sfX4en4OEkxldnjREXbcrssYY2pagQB43eaAs1qx6WxHSTIZabGyHGVA4Ju5lBdSh8cjeD89w/I0BmvR0sOX1TMyreOVGARVZT+lGGx2WUrYG5039tqI2qwuzrvRPXHdzpGELT7hKIjDGd6QwyKgBdiElV2t/YSVtQbvh16X69ixJHjxiVY1c40U0iqFllisFbBvfw3LKu7aavXvrOWgysPLV4+ynehyJi6CNUYDgsT93ejjUD87gedAcmzRBnvLMrFp40ixUjRncpGGlkLAD2e+QA2a9q886h63gHqCB8WeTHlxzIFGxQ4m21RLCwKajVghvyOOdQ9L5OWGb/EFKEkwtFEFeI+5fZMkt2Qdpuwa8apeh+mQx9Piygs80xi7bUQzxtu2SLEvtWP9QMSR7mqyWOgKp9ONH0oZEWRlJNjwtLFv7YMZVD3IiO0AdzKQzEE7hd/l51nF7XTjHAlRSRv3JWnCOndG4yM8n3sSzEksP+fGb9D4LR5bYphlWFYQrAwhFlSQECTIV5muQski2iAtZJ4O0ab1V0bLyVWONMULFNHLE0jyHmIhgGiEVUfcOG/B0Bn/AEFJNLkb48bFiix/0H+nlTY+9Y5dxZdxlKhhtTwCz25OposJYpZ0MkceFgzJO7lP1S5BnEW8HlVLx0a3EME58lt/DyOaRJcycRCTLKsRFuAAjBj2lWH3KQQW3MWJPgADWd6T6VlGU2POZUOQJpppO9uEzRyxGNo1NiJov0j7gDXtphzoBj0QQrkwBTPs70hjgdEQwyzxyy25rdIrJ3ghuhyDZA2y9P6pAhy8NceeRZZpxuJiCzTPukljU7l2FVLEbqsITd+Zul9VjwYc2Scu7R5WxmALyylxEIrA8sVdFAUKo+ABqUdVwI5Jcpsd48lQgZWiqZjOe1HtUEhmkK7LBv20SANALf4b9MlXKzJJoqkTZjBy0d7IkiKqyJY3lWUlwaNAALzZidYk6e8uKsEbs2SWM2/2quXI3bachS3cJ/T+b2AkgEatQdYeNc2eGKXvy9mY4sy0Y1ZUh7n6e4yLtjLFVtrjZavjUWH1mLKiyVTFjyVkIGU+K4IkSRCA6lgpeRdoUpu3LwRdgaA9D+HeQHeVM3su6lNkcCGJEZt7BEkLFbamu/N8c8evTvUji5C4feaSCMLj7zAFRJ9oZYxKH5JTzuUiyo3WduqvoGfIGVJHLNK52FpPqDKHkIYBHSJ4kEShSQwUsLK1+Sw6dgQz9UzNyAfTNA4USSU0rx7u48W7tlgNqg7b9t34oDaaNGjQBo0aNAGjRo0Aa4Truvnvrj09mq2TmYzozhFePc0weNYQC0aKpKOH2sfcBy5BvigF3SOmqFyMmOZsKbGH6cMxkZYMVvcI5UdiAsmzubUIKewA8UYZussIkkxyjhgSy7SS6Cj7CSNvNGzxXHmgXTLWPiyLIZfr5i8xACiQy4suxQOdirsiUCyRsFkmycjjxSQFgi73kH2LftHkbP8A+sUwrgm+K5UdDSRuMvoc3WyqUfqavpPU1JSZmWSTa3bUD7SASQqmqIH3O3Pnkfbq5mdGXJdsnIlplSPtLGRcTJJ3iyOw531GGtOQpHjWNhkJKzxuI2cku7KGRibFSKKoD3DgggE/0N9M2VwrsSiBGIQVuJHuO40SBxQUU3FkgmhfPS7mZser2J0fQc7p+PlG5AzCK+A8ir8G9qsAx48kGv76zH8GZoz04BU2urMGJDAsm4tG1sPcO2ygEccf21YwOrMGY8E3Xk8cKo/73km+PI1C3WmVZF9zWm1aJsEs3/Tj/wDDrM9HK6RqWujVsueqS8v0KrII5Gy6WTaGKlYsg8IeDYG03dBr81pZmZ8GJk4+EyuViljnOQ8qq5nyXlUERkDuqzM4fbQUPwONaToSxuFDIpaM7o2ZRYYgqSt+DRIsfnSD1J0l36lg9+W1lM8SJCGiZU2CW+4HLk/pqCQVHI45N5ckdsmjZhnvgmWeqdWzR1NYEQNEQjKm2Io0IZRLI8jOHR0LAKqqQdo87iV2G4OlqVIYcHyDfg/uNYLqHRMT/FKyGeSOHEeWT6iZ3jTfKire9toBCScHg1+w0v6X1iQ9ZkEBklxx22BgZmjWExmFYzEdscYEgaUupLcUBy1VlppI8WTp/SY4mjim7UJWfdJsjChWLsSyklfitvzqf0L0BIenQo6W00KNkb7YuzRqpDFrsV7a8ACvGsf/ABVizRJM4GXJD2bj+nkeNIgt9xpQKEr1ZHuqqBX5O49L9akyYO6I4xEVBgKziQuKIpyEAjYEAGi1EnnjQCf1P6f/AMUWWBZoBFA21di7pUnVbA3k7YdpI+0EkcWp1Z9C9FxTi4uRGjLJ2QAXkkcodoVlG9yAAQRQoccax+CMnpuVjd3FRUO+PH/UhSSWSQ7issoJEz1YTdsDMCTRrX0bonp5IMJMViXUIUYngnfuLcAmvuIoE1oDDZHQ1kngyUninSTJ7OQcNGTmRWDOZBLIYnsIGZNhKsQW51pvVuBAmJFjom3a6PBGkMkiloHWTayRo1Iaokj+a+TrFenFTp2TjqEn7Kq0cTx4k8TzSsTtScyqBKdvKbTQKHwKGvomR6gIjBaNonZdxjcoWXmudjEeOeCdSjFydIhOagrYm9G5sz4M88ePU8sjN2m2xx9xaipaJIRdlMWAYlWNAkAL8rFyekRho5o3jnkLZDzK3aimcl2dVjG5I3/3YS6DFDd3uaelM1oIZRKAXfImkAXxUjlxQrjjk/uT+dUPX6RS4eTIXyAzIIo41mdY3kltI7QHbe5hd1458alLFKPaIxzQk6THfSMF5xJlSCSGWaHsbbK7UR5SrgEbonYOHprK8DyDpP6CyciOVMeZsgscfuSjI3WJ1kAYRM3MkQDAWCyik5tjpj6JxVjifFkxWhkHun4ZoZmYBWdJTYcMACVNMLoj50r6l0LGxuq9N7EABIn3hEshNsaqxJ+1FYgceN3H71lpZk679BM+PFFEMbHEXsLt3mOS7cxg2HAY1RqzYvjlP6z9SYv1kM28ZKRo0CJj5AV0yJHQe4RuJCpCge0NRH2nipfX3ppYIIZC+RkrHkRBYXKuSjv70D7BJJa2NrOb8c6f+sMFXwAceIEl8bthUo7RPAw4AtVAF18AftoBVBh5ObjdqWSSNEQd18jG27nDFw0bmVJFaIBR3CBdBvJOl/8AD70/jZuIzyz5Es7Erlb5mYMwBVGMZ9rJt2ulg1wR4Op/W0GZPkz4q96RJEjaGGN4kiaJWUSiZiVlXc1raHwRweRpr6wR4GxyvdixqEcjYoTvGS1SBCz8mK2YULO4gGgToDDviJiz58G7MlkWREwZe45LZUkKUrOoALrvsGQkBC9D2nWm6Jip0rED5Ek7S44nWKJpXCOkW4grHezb29h3MOPPBvSvrObkYcfeyooox/v4y0Cv3MtWdU7zowWCYxCL3KQtmTnitbbI65hvmQY8pIyFAljFNsuVJUruVta1EnB81xyOALfpn1CMpG3KEliIWVFcSKrEBhtkXhwVIPwR8gazfrLLLynH6c6jNP6s4jYI7LGjIm+QiqWRoiUY2UDCuaLz1F2IIBEY5IsZye7JjntiICmtu2Q6qxG0so4v3UDest0XqqTfSH6TFXEknIw1jYjISRCx7hUAAcIzOoawPu3cjQH0lLoX5+f669a4Nd0AaNGjQBo0aNAGuHXdcccHQHxQZUR6REV7sWRiF8rHG5kWSHvMzFCG2uoRyL+5PNAHmxBM0BqVwJU2mViRZNbNynwU5FEcUK4NjT/0/wCl483pP0GSNr4kjY5eNrKvHxuUkcBkfwR9rEHWPwMHIyZWE4IfEXtHayk9yEkGR/kFuCooqQbu/G7RTUZNPyc/X43KCa8BFjsXdwQh3Bgh8WOLYf5rrkCx82RQtY0z5AoiWJUNN4926xSOoooaPvFmz8aVtI0p2vap8EAhZDwDTHyoIN+SbNWPcX2X1HanbjAL2CoPAC8EFq8KN3/Oq/HYavlHETriXfgmx8lkd0PjcbBI3EKFP2/Pkc/9NHUMhm53D3LzwTX/ABA/HH+pv8aXMgaRqvmhLMKDtQ5VP8ihuDt4Xny3uFpHEajaWrt7TZs2KHDckj/z1KPLuiElSqx7gdZKSkCqX4/Bryf+fHPn+mnOP1mN/wBd40M0TPHGeCwVtpPPPn23WsfPGUlb52rbVXkgfFc2Cde+lZQMclDy5r9/BP8AX4FD9hrPl00Jrd8jRg1WSD236n0KTqSK5faptaZgBYq22lq5A54/fWJHU1bq2VklmVoVhgjUEgdpk7pZ18OC8nH42XprJK1OPkhNvPPuU88/IFf31l+urtzQ1V9Tjktz4lxiAOfx2pD/AFofjXE1uJ48LnDtHWxahylTN71zqMeRjzQL7mmgkRQSF5ZWUKSftJ/Ouek+nQwqD7RkNHGMkozbGlChS229m4kH3AWfnWHgnIo2fJHPwP8A2OpWzyrAA/Ar+1H4P5vXCj7QflGv3hrvVfSI8ibG73aaCMy95HPJMkRjWhXP3H5FcEeNV+oep6WDFwye5KGVZZLYRJCqlnbcblcAqApPLGyaB1isrrDtRfc1jjngfHyeeSaNcakx+obMrHYEkCHIC+26P6HPJ/8AXmvnWnTat580caXZGWWk36GhxOnwtFkQOHkElFpnkZpWdfte69rI3K7doHFDjUuYzGMb3MhWMLbD73TaCxCgDki/wL8aSdP6hchCgGgp5/ruNWTzyQT41amk7qTWwHuO03YVmIqq8/8Apr6xaZY52kcR6qWWFN+pc6hkAMWXgjmqHnab/rZUf6akwOruoZwwvuKxQULX3Ejnz8f8tJ5cl9+42AQSSPBURgccVRJ8j+n9bGCNqb2uwoOwAUBtrn8XXm+f7am8S20ypZXvtcD4Z0nhWPusqL88/wCmqnTikYfLtmmYHHjBNjar7toB8Em7N/A/A0sfKEcaOTwB9vJ5N8Xf71yfjVI5dF2+4CmBJ4NAE0PHu+2/mv7ah/GUlRZ/KcXdmjz+qJJtWYFzBIs0ZsgCRFLi9v3Ac8H5HOmC+oXWNO5tJYcjkH3VQv8AvXjWNPUUDJLIv6ZZt3gm6I+PIH4/bU8XUu66OpJCux2mqCD2j5vj8fFjzWvJaSPoSjrZ+vyLkvpfG/xPHjQ5G18WZnAy8mwFkgA93d3bSSRtBA4v4079T9IizMKbGjP6kK/olme1ljHsbfe48ge6yfPzqhhZm/Y9kMpJ3Gr2tYJ5HAsVt/b86qR5zDKkdS27b7T/AJju2+PH9v31jWju+Tc9dW10VfVb4s3SV6iEkYu0EwV5JHAPdiBAhZzGeAw2gc8/m9S/xIxa+kzIp3399O03biYRxFHZ2AEW91VA0hDMRQPjjXrqvUjJnYcaFAmLE2TJHtG0yN+ilUeCrNIfHFXR4prGYt0EroB9KkoiRfbGthY/srztJUVwAW451y8mSOOW2XZ0IzUlaKHX/VEpxWiw5mmZajkzKSu5IQiJGyKEaUsygso2xrZPuABoHpL9MM8UKGSaSNZIcox92VRaR5PP3SMo/XWMn3biOarTDq/rv6aHdDGv37hGiiu1Hcs7HkVSXyAfcy8G9WvTs4yuq5WQ0gqGNYcaLcu7tPtlabYD9khK7WPwvxqUJqcdyJJjX0JJMcNO93GZWZVkl3B5UDHbIyN7o9w52HkCtaLXNZ+LquTH3BJGZBFMQzBWBMD0yOigVJsDbWA59jHzQMj00OjRrl6A7o0DRoA1jfUHWc2DMG0O0NRiOJIS4m3sVl3SAExSRgq4ulIBu+duy1V6m0ghlMIBlCN2waovR2g2QKuvOgM36IzElyOqOjAj6zYVHwYooYyf7lW/00j9bdArM3K7xrlqV3JY/WRaZCRRCTQgAqCCTAKo86Y9A6OMDOx4QRU+GRIf88+M6MXP5JEz8/0/GmXrf0eM2MMjbMiIXA/lQwKvRXxRKgbhyBfwSDKLp2RmrVI+cdSzUZDEyASjaEjFgAJ4KkfyqaphVAfmhqhFizq3bSpLA7sgIDKDY5vyaIrbyovgk2x1LJ3HuW7TyN2oYOVeF14a/wA04kJN7aCj50xwOpLiVFKNzTAbG/8AmOSKDH/+JiTZs1yKJ4XXeWRONo+dljalta5/f3/hzMyHhRTtDWm1VX9ifHIN1ZPwOb41WDke+d+Np9oDbQ1qKAr3v4HP54rwbWRiyIGl3e9HUyGq3Ipsxxkj22WBo8sR5s2IE6c0q96tlPtKH+QVtYsTyr2LN/aCfNknQsibp8Gd4mo2ufUng6hu3O4Avwt+CNtFiBxx8A/tpj06Cm53Usikba5rybvyDz/rpGMgl3NN2w36ZYe59te7bQIU+ObPt046NN7JLpS11W77q4IHNDwOOdWSpw3Ipimp7ZDeJWYxqzEblHJHBJ3CjxQ4H/MaodQ6YJolCyCObGZnikYWButCjDi0YXZHj2kasQzDehUEoHFEEUF22LPweRqOHJ27WJteEcgg3vJaiKN/H971jyYlki4vo1wy7JbkJUDxOYpwElreoQ7keM8FkY80vgqwDCweRzryYjYCD5BJPk/+9asdfk3yYznjbO6NxRBkiYiviri/1q9U8aQleCPJUkCv3/oLs/018H7S0sdPm2R6OzjmskVJA2S1xqiB5JDsjQGgSKLMTztRbFnnzQ5Nab4/T1gikMjCSd1KPKQRtS72Ri6jSzu82Ty1+BU9LZQSTKc13FMMSftGymZuR9tueSP8i6lysmXdKqjj3BiRfBPx/Y8f219J7G0EI41lfb5sw63UbPgX1PIQrGOFYgEccE+PPHPFf68aaCZe2FUHarbh+AGYG6+SNzX+BXH5XTyoF5+4l+WQ2AKQf1DHn581zqtBnu7skJG0kjc1Vd2AB/M1geOPydfQy55ZzIccIedTygxPw3JTxQUUho/A5Pn8ag+uCqYyAXHEjG9oon5+bYf050ngyGUhZnBcIVZ+Bf8ANQHFVdc/i71Vky5ZAwV9kZumYWWAbjav8oPAvyfwPOvFjpJHrnbb+5pMedXQh65KE1t/BF1/Tmh+CNL+tJ7JfyirQ8V9yWfP5v8ApWom6laC68iyLrklQSP83zxr31BgY5TwQqFa+0i/J/4gOdTUXGVkNykqKTYm6KC2X3cmvABJHknzZI/axqTGxyffZ9zFUJJAs7QfjweRWqGDlu8cYRCQXUPIeFB8+z81fjgfv8akm6oVVo0RpJA7bv8AKCtgl3IpRzdCybqvGrJT/sj7p30NOmZxjUeStMx581XB/wCH5/obrxpljSqXb3UVWlFWDdOSRYINWfjj961nXzHWMrGu92gBskbUJ4JYk/6AWTuHHzpxhkxgeGpSzMt2TtqyL4HNUL+NUzqTdFkd0assda6S0kySQyiCVQVWTb7WXhikisfehI3fkVY86ijmzw6wzRRnuVTRybfuo8pJe5bW/ax4vjTKVriDNuXfbFipO21AFjzdAD9v76V5mRPJNEkAU5D/AO6+QoBJMjccJGCp/c0vJ1ydRpMOROWReOzp4s+S1CPN/gtdL9PzZI6gy1uXHkwotw4Msnvk5vwD247+CrfjUH8NelPLHE8TQhoJz35juGRaqivAyAFClKqBt5G1VYKGHGv6qV6d00QwWZNogxhxuknk9qk/lixMjH/vHSX+Efp6NcPHmK7Z4u9A7IT7wJnH6gobiCCVvxZ/OuTCChFRXg7aVH0Magzs1IULvYUVZCs1WaulBNfk+AOTQ1Y1ytTPRPkdbLpMMdo9ywiWKRzcTbt4BJUj2gob58EaxXXeuHOCosId3iKxx/UrE0eQTYlUlwk0VUyyx7zx49xGtfkegsCSczvjq0hbcbLFd357e7ZZ8k7eTz507lxkYAMoYKQQCAaK8gi/BB8HQEfT0kEUYlYNIFUOwFAuANxA+ATZ1Y0aNAGuHXdLvUWdJDizywpvkjjZlUgmyov7V5b+g5PjQGU/ws52XlzxzbJsSVYcV/ITZGGkDJY3I7yOjfJ2Dn2jW5juhuq65rxfzX7a+b+mOuq3WtoONI82HulkxvsYo4ZSQTuWT3uCCWJGw8eB9L0BgvXnRFhEuYqMyFSchYwO4CFoTJfyKVXU8MgUnmMXi4t0Dd7KG2RlBLKQyBeHG0kkFAKJF2fcwvX3AjXyz136N2PEAdnTi4acUCITYoD3ArjuxBYAUnuIoE1r0+oePh9GPU6b3qtdiVZhOzS2e2pLQIePAA3n/iI+0fA58nifIk+oZnG1VXlzR/UKknawsXGpAF3dnaOAwKnKx5oJ5MbduVrdm3ASIrEoUPjdZFq3wAeOBp8k6RwjaDyzIqJVsQVKov8AaxfFCyfBOuxSlFM4luM6T+hBP1i+xGyAycIqliN9k0d1cgA8nyPkWRc+N0VUkIeRiXVlYgkKuw/yrdKttf7kCz51HP0kNGzTkMWZGkDeBGQX2KWrhRu5Ncgnz4Jz3zyP0FsgEG2DAsGZSL2UppPnknjglfg8dc/cvYeRHueNVZoqNSGtrlQPt+WX2r7vHmr1C2YHaKGOlO8d16J2sW2ji+X5U1fFi/gNDldVMsgaP2KbXevyCu0hB8ePPgG6s3tvzyJEjjhUjijC2RX3Xuv4e7Pm7P5OvPirk94ukUp+mmSKWFWPcEimKR2LVLGxkWyByCdykiuGPGqAhypmuLGKEeUmcRkuPKpQO7b/AJmKg8VfnU3ScmSU/f20Uu7KQN7H3AE8UoHPHJ4NkHjS31DjPPJHEksirE1yOhIAoDjj7pOOPwTZsVrFq/Z+LUO5LlF+DUOC2vr19B10no7RQMZQI5p59zrYYontiRLBosALJA/mPOmPUc6omQmlVtrNR9okNE/tyCKH+b/WnJ1BUCtK+0RMxd2I4A281XJIHj5I8a9YO6X/AGmWwGXfCpoECwLIFAybRf7WQOQSdGPGsMY414K5S97Jz+hXyOjtkSFeUsglfytbyWvnx/J+/J8qLUEUUcjRkMLZSAlktxdKP682OAPNDxx+p75pFgAd7KMwI2I5q/cPLUF9q8/kr51SklGOHLNbjbGxI9x3AjaNo5qydoHnnk86uTbVJlUkovleSn07pgdyZSCb4HwCWA549zUf6Cv6EzzxxlpFXaFjFDk2Q522SeTzT1+DqPA6ezLukaQKKZURqJ5IXeR93u8rdeRz513qQAYRxW7CMGZBZCblLDe1ccVx58fi9aFNbuyja9vX+i7HKipNYok1GEF7mRgeF8nxf483VXpbDhCVXaZlRUG7aT7fc38xv3sf3oeOD5Pvp8aRg9y2lkA2AL7mBv2qt7VTweT+L5rUuBUbs8m0yEExCwaosntuveD/ADVfPG3xqEm7dE4JJJ/v7/Z6bAaVBGoMcSybtvO9ieOb5QGjQ88j7a5jwulPKHERWOIbU3HaSznkhBV80bPwd1WQatd55iDEtKSFYA2ZLHwatY+eW8mxVLy3nImCyLFCd0gYXx7Uog+OAeOAL/l81ZEU3RY6vnk8YMTM640IoRKqzsDSlpGZyA18mvJ88fOpOpPJEWVl9zhl23dlgSP7D28/seRqVU2QiJB3DI2/g2zNuJPNcceWPwf6DXvIaXv7VRpcmQGoo2A2qPlmP+5iBrk8tV8mgsHk2dtEli3u4p3wT52QkUKxvbyyFF2RWN8wWgiBifk8lvFEka13ov0scVDJMQ2RLW8jkIgvbEhP8i2eeNzFmPnjnpf0aIG7+Qwmy2Hukr2oD5WJT9q/lvubyfwNPri587ycLo7mn06x/E+xdndDjlngmcsTBuMaX7NzgLvIrlgu4A/G9tY9uq4/R8rOacuseSyTwKoLb3YFZERQK7m+mIvkOp+Dr6DrD/xFwknn6XA671fKJZOeVWKQk2CCNtg2NZjWaPo/XxOWRo5IZUCs0Uu3cFe9rAozKykqw4PBBBrTXSrpHpuHHdpE7jSOoVpJZJJXKqSQu6RiQoJJofnTXQBo0aNAGjRo0AaDo0aAwUnQsh+51FVaPMRn7MTcKcZGYdl1Fi5QDIX8hmT4Wi+9L+s4M1FK3HIyCQRSbdxRhYdaJDofyvggg0QRp/pN0n0rDBFHGQJBC7PCzqpZN7M1Ka4rcVsfFaAc68SxBlKsAQRRBFgg8EEHyNe9GgPmnWPRS4bPJGjSY7+5uC7xFQq0w5aSHau0Ee6P91J257oxTJd52pIWLrjkXagEjukfh65I5Cjz5v7WRrEerf4eCZXOMe3vYNLCKVJKq9rUexIyjaXAIb+YH7hswapw+GXRh1GkU7lHsxOJnGcq7qWgjKBibp2SwGJ5teSVFe7gngDUf1yS5DBXbaA26j7nBLj/AOmMqSCfkkgEedTDCnyDNjoSnbQHJiZdjjn2DYfwBuLIStEAMd/FTrWNHHInc47Z4IDA+QNqlaIsAUo83rsQcZ24tHFnGUGlJNen9f5G+XPFHCHFiilLYI9yEBaXyeAAAPmq1UOKXRpZCFWNV2KfjazKCw/z3f5C3x+TBGJO+TMOPbRNbYkIHLhKCuUNbhwPArm7b5BWJ4EXuSMpVq4KqzGqJ43vYKnkAHcb9ob3fST+x57vmvv4KWFUgCxkgsvve+QSx9in5c8fsOPJoat9fKxWsP6chGyFKFmVpBGAFJ9xssfd/U6XdHzSEiiCSNk8iOBEJJUe43ZAVQSfc1Akk6ddHwe1mwS50UsIRpJWnmWot+0bIwyswVQWd9zkAlR88CjU6iMb55NGm0spNLb8NnrHwJDMe/2/qoGpweECVayqD5Vlv3G6IZeNurKu08YRXqEMxLg7S/FgA8Ul1z5Yk1xy2l6x6bXqe2RriVAfp3A95Jo7mVhzCaH6TD3eTXGsl0iWdg2PAsOU+4kyRSgQptAoyXbxEkkbKJO0kEjkZMWpi41Pwa82kkpXj8/YstjiBlC1bAdpEKg8kggDgChyW4A0RdLMbDJkO+UzEKg5VYwPA/LMW5c8kUKHA1ai9I9QADOMIOOXmaWVrA4ChREmxV5IG7zzybJQZGdNkB7CqIHaObtuxVhW5WW/csEi0QxvcbF0vuuhnjlmo2UT088UHKj31/ImctDj/wC7Lrvy+BtA+EWrZiTW8e2wfm9VWy0xXeDFVGbtsHDEkAEgmSQnlmP+W7JrwPF2PN7pq0VYyqtIHjBHbAYpGHYKWAB58Lx5+3UadQjSjGIyWlYrtYSPIxDsoYqfcwBY23AtiT5Or1XV/Pn8FEm6VL5KvyTdHx/p42di0kgCopPLM4DkAUfyaCjgE3+TpR03FkmcmQUu+NCCtg7iGr8FL2E/DsQPtWi96cm0xzTFGbeaBFKntPFjybPLfPIFDzWdXXIKIf1CyFRQKRrYNnkn4oIDbftyRZxzZUm7Xll7q2RGZZFQKWUnmuFsAFmIPuCkcLxZ48AkLMFBE4VE3TOSUDMATQovJxwooWeQBwB4GmeJ2McUDI7y7iF2h3kJ4J2KNznwLUUPFgDiz6a/htK+5swlVehIljuSqOQjshKwwj/5MZN/LnkHNk1CxKvJqxaV5Xfj8h0DGmmtcVh/lnzio2qbNpjp4YizzyoJslm41u+i+n4MVSsS0W5d2JZ3bxueRvc7f1P9K1dx8ZY1VEUKqilVQAAB4AA4A1Lrjzm5uztwxqCpBrJ+pvVsuPkiNBD244GyJzK+wsgJULFzRcFTZPA3IDW69azVPqnR4MhCk8SSr+HUN544vx/bUCwQ5/rqN1jTBKZORPt2KptY1cX3JitmNAPg0SeB+QowOjdjrUT5MrzyzYriGRzS91XuVUjuoh2zHSi+N5JJ50x/h9jrEc+CNQscOY6xgACldY5dtD+UM7V+x086/wCnYctFWTcCjB45EYrJG4/mRxyp/wCR+dAQ9b9TLjSRIY5H7iyOxQA7I4tm5iLth714UE+eDpvDMrqGUhlYAqQbBB5BB+QRr4/0fBy8nLw5snNlHcTKixJIxGK7TKAWUoVZ5EWVja/yr4I4+s9K6cmPDHDHeyJFjSzZ2oAos/JoaAtaNGjQBo0aNAGjRrwsyklQQStWLFi/Fj4vQHvRqD62PuGLevcChyl87CSoavxYIv8AbU+gDRo0aANGjRoBf1boMGSB3Usr9jqSrqfysikMv9jr5b639MyYsiu0k2RAQdpdeITYsmRFILkWA8irwK388/YtFanDJLG7iyueOM1Ukfn/AKB6g6c/1S5BEszyosHelIjqQLH/ACPsCIdxZgbKgVydbTM/h4uKkbwZkqQgDdEVSYPKQqoY1cGmZgo2g0eKKga+hN0uEqVMUZU3a7Fo7vNiqN/P50hk/h/AJEeCSbGEe4qkT/ph2FbhE4ZFIBccKB7zr2WSTlu8hY4qO2uCH0/6IjgjaSdi+Q/Ly2FMarZCRlABGi2ftoE2T5rXIWlmCvMGmxAbSlG+SqqSSID3x/KhBzwxTxXnrvSOpssaJJBkxFwZklUwsyLztLpuUqTVjYLArwTqx1PqnUxE4iwk7xUiNhOjRhvgsGEbV/QfjULsmklwgbJJbt9PkViRbBraKJT4N+Uc/EY44+0AXqbGwcddquHhnN/qM1SO3ye6DUv52nwAPaAKCnHV4YwFxc6Kb+eZRBJvc+WkVZiJLP7AgcKVHitn9UzMhooZ8OdsdQWyikQXvMPtjWN5CRF4Le73fbdXfh6NHWbKHuH1GHfilV5x+SDSPDf/AHN9Xyv357K9D9PzpimPGkYj4lDBhyrWY1jBVwoawzA7RyFBaytnqeZm740w4s1In/3qSxqQq8Co5TJujcix9xC+Rt407yGdkWNelybYwBHukxk21/lZJWZD+4o6AodW6DgRQ1ldOhUCgjQRqxLfyhdqrIGJ4AqvyavVGL0aJo2ZHxXmZQF27EeDadw2SxJW4ELuYxe6qPt9umeF6f6kZhLJNCoRSIUk3TmItwW3KId717bayBuFncbv/wD6ISSQS5U0s8gBAK1CAD5A7O1yCKFM7a9s8owGVhZcN39JLkn2DDh7pdh9ocsrkQjncbVVFEWONaP0n6DykhCzyJCS29+2qvM5/LzuCoNcAIvAFbj51uOn9MhgQJDGkaj+VFAH/Lyf3OrWrJZskuG2VRwY49RQu6P6fgxge0gBb73Ns7n8tI1s39zpjo0aqLg0aNGgDQdGg6Aw/QuopD1fOgplWdkZGPKnIWFZJFs8hjG0bAeKU14OtrKtgjxYq/66S9Q9H4som3KwaWRZi6uwZZY1VFdGv2MqqBxx5uwdefQ+bJP07GkmfuPJGGZqAvddWBxdVdVzfjQGO/h1MksGHBmRIpgJbAkUsBIYS8TG7/3nDOU8FWBANGvp4Ok+X6TxnxVxQhSKPb2thIaNozasjGyGU82bvm7s6wnVepzzmDGlh+pzMacpLCwCwSxupVJ2+ANpDjaGIKyjaKsAfVNGk3pPojYmMsTuGO5m9oIRd7FtiAkkRrdAE+B/YOdAGjRo0Aa+e+jv+2+qf1X/AO2PRo0A+f8A7YX/AME3/wDsmn+P4/1/6nRo0BLo0aNAGjRo0AaNGjQBo0aNAGvEf/mf+ujRoD02vI0aNAC696NGgDRo0aANGjRoA0aNGgDRo0aANGjRoDh1k/4a/wDZ+H/4cf8A3aNGgNadfNeu/wD7p6f/AOFk/wCk+jRoD6Vo0aNAGjRo0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AutoShape 6" descr="data:image/jpeg;base64,/9j/4AAQSkZJRgABAQAAAQABAAD/2wCEAAkGBhISERQUExQVFRUVGB4YFRcYGRgcHBwYFx0YFyEfIBgbGychFxokHhsXHzIgIycpLSwtGh4xNjAqNSYuLCkBCQoKDgwOGg8PGiokHyQsLSowLCwqLiksNCw1LCkuLTQrLCwqKS0sKjQsKS0sLCkpKSwsLCksLCwqLC0yLC8sLP/AABEIALEBHAMBIgACEQEDEQH/xAAcAAACAwEBAQEAAAAAAAAAAAAABQMEBgECBwj/xABCEAACAgEDAwMDAgQDBQYFBQABAgMRBAASIQUTMQYiQRQyUSNhB0JxgRVSkSQzYqGxNXJ0weHxNFOCsvAWNkNjs//EABoBAQADAQEBAAAAAAAAAAAAAAACAwQFAQb/xAArEQACAgEEAQEIAgMAAAAAAAAAAQIRAwQSITFBUQUTInGBobHwFGHR4fH/2gAMAwEAAhEDEQA/APuOjRo0AaNGjQBo0aNAGjRrl6A7rml3qDrqYcDzyB2RKsIu5uSB4vxzySQB86i6H6jjyu4EDK0RCuDsYAsLoPG7Ix/IDWOLAsWBJ0r1Ni5LukEySNHw4U/24PhhfFixrLrn5g61LGjStAO00gbZ2Y4mhlvz71cyIpBHBtgfjVroXShi4pyHxmOTCko2KfI3Fj2k3duJZKVvYF8+PjXj011GLq+NkNLjiMSqIZCjk7kKb9vc2qdydxlIogHcLPOgIvX3Uky+nsMQHKuVFvHMciho3RyGu1quOQRZW+NXP4b5k8mIGlikjRqeDe6OTC4tRuU3Y80VWtwAFDXjoEMfToZVy2C9zIKLI2094FVWOo41pSI1ClQo5jZvBvVbp2A6dRhjgkrFWFZIwsj7BAFaIRiPlX3SMsvdJulCjgaARZzbeqyJDkEln78kkK5EsyBSiGBo47j2Gm5cEKLFbgCdV67x2VIcpQj/AE7/AO6lvtnvbYd5ABO6PcSDR4LjyQQxbqeEMzbuT6kKIzwbAc9wIWrapYjcFJs+a0k9J9OyJWyPqJe/AJZoykhLl3SY7W2lQsKqqhQi2DdmqA0BoOl9LfGxFhRw8iIQjOKXcbIG0XtjBIAUXSgDmtY7076paDLhxciaTc6MJe/JDITkgx8RmJiyIdz8OAKoKBRGr/q3p88c0uZ3VREiURyNJKPp9pJc/TopXJL2OCRdBfwdT5ki5P02ThJueHKUyoVMT7ZEMUm9XAZSEkWTkchVq7GgPXW/UebDmbI8fuQbE2ARylpJGY7qlVTHEFAHEm0c+QOdasTrzRB2+a5r+w+f21866bFPmZZE/wBSad1yYS7RwQJRaMIYpB3pGBiJveGDsfbQGrHQ/S6YnWNkJ2xfTyTFFVQS0soFO4FyqPcV3WVoi60A86Z6zErQF4Xiiyv/AIaQsrBzRcKwUntOygsAb4BBIIrWkvXyvouGkvW+5BPhyssTPIYoXKKwlRWA/XKxzMrG3FXzwbJ019MjMXKkjMsrNDJ/tjSyK8BDqXHZSt6MwZGqwqVXu8ED6Bo1T6Z1iDJTfBLHKt1uRgwscVYOrmgDRo0aANGjRoA0aNGgDRo0aANGjRoA0aNGgDRo0aANGjRoA0aNZ31r6jkw4UaKJZGklWPc7bIow1++R/5E4q/yR/QgaLWKwOmO3WsqUTuEjSHdHyQ29HG3k0qKUEgKqG3O3NcasD1g0uEZEjdZZBIsLJHLPEXQUJAY0JMO4iiygtRIBHJW/wAO/UEc7SWZLdVUDIT9ZjFvWQs4QK0e4kKtkj3+AdoAcdT9XiPNTF7LSo8atJItkIJWZBuG3aE9rEszDjwG50g9WSnp3T4oIZJC0ciuscYdC+P3q7ZmUEQDa6rvJH2/8WqEHp6H67LnTChmxUnTGaEY8ZK7Y1LSRrtv2yOAQPuUsf5RfR1rP6h38J8dirSIJ2CiLtYzyMCqiRg0waOM1IFB9zcChoDUensLqEkEseYBCrkmIxzd2VFJHsZnjKvXI3EtYNfvpB/Dqd4pBjzTzARyTRYqFozG8cDvGUIEYPdRQrVu5UgjwwGiz+iZ0UEiY2U73sEYkCdxEDDeFmI9zbLCmQGiBZPnVf0TJjDEc9yKZoppZpSh7pSRnkc2doJkAJG4Ku7mhR0AgfqGT1OeSJmkxXx0eWNYvujcF4U7ryRexmVmrYxBUNyKvTX+GebhyQQbA0eSsAUxSyM0ixEhxW428JJDK3NBgLHI1HgdUkyeoHIijZsaTHjhdDccqpI0siz7WrdF5Ao3yxAsEan6D11JsQxYcLIyRBcUO4V2xmqNZhIytQBs7fcRtFizWgI+nem66vMZsiRztjykjGxIy5M8FlAvuMaLEoN+aJ+KbeqJUxMWfsP2Jpt7xsFZrmIBsjawF0Piv21mv4XRz/TStHMhMW/HOMA5VZ4bAbuySMw38MQAF9w4BBJu+muqdSycGQggu22OOWURoRJuaOc9uIkFY2B2+CxBB4okCXonU36j0l+4qyO6ncJVlRCje9QXVE7jBCAXjUDcLFaq+kevfSwwHJotmxjIHZXInk4RdzyuS5KgGJQQKXx4F603QulnBxTDNMrwwrtjdwEKwqoAEjXtJXkbgF4qxdnWb9Z+jxLhM8EjPHDGGxYY44XAVQvsR9hZkYKLUkhv3HGgPHWYsqGCXNx5d8bzvlyCBowz4/aRUKvIjKwCorFa918Hjl90yTGlt5GhfLfFVchYpbuPluFD8Ludqbjz51aHpSB4kTIUZOwEI0qRhgrfy0iKoWqFV8DWM9DemZJ+kdglBDLFDJDJtWyb3PHIq7TIloAb5KSEWSL0BS9P5D4md9NFAY3kRRitluFCY1BjHsg3B33JJTMbNCz8F96v6t9AcnbDLM+eyJCLjEffZBAE+8PdKGPFV8jzpZ6P9Mx/X5cErr/syoseOnc2orGHIWSOR3L0HXkfysfw2tF170Uch55ZJ13sI1xiycY6o6SGhu5d3UW3B4UfGgM36N34uXDjsEWUQLCqyyY8TGJDvJEMDStJIaJtyvzXliX8/qzITqTQlGaPesSRLG+8qwRjkB9hVowzMpG5doQnkkDVf1D6f7cqMkoEWZlxmU7FMit9wMc3lRuRAAQ1bjtK6TR9Mg/xKaYfWDGWo1yFklVVnacl1BMnvhDgIaUqCSD4B0B9UvXdYn+I3qAQHGjad8dJJC00kYJkEcalvaFBO0ttDMLof10w9Cde+qhkPcMipIVjLjbIYuNpkWhTH3UaFrtJFk6A02jRo0AaNGjQBo0aNAGjRo0AaNGjQBo0aNAGjRpXmdWx2kbFOQqTOtBVcCQbgaI/DVZH9L0Ag/iT1TIx4opYmYQozfUCNlWUjYSoVmRlAsEm6J4APOqOD6jQ4+NlZX1MkwHbVYxIsUpnJrhhHFMQn3OaUbWYUK1W6Xvwun50MzPPWUYLsK3+0rCoctI9Es0u8ktVufAAAl9SZEUnQXAjGQscfZfdtQpJEpi37eRuWQDgNXPDEeQNNN6shXBmylBCwBwyEbWEkRKGMjmm3ALxY5FcaWfw9EuMhwMggzQqJgwHDJOWc/8A1JL3EP5G0/NCxNjSY/SXQYsO9IiBAv6kZoc2uxe58sVAsniyTerHo3rMmRCe4AwSgs6KyRygi7RHAIA4HyPwTzQGNzvUUQ61FMMmOdfeiohMnaRF2ughRGb6hnKkODygcEUBel6T0rIfNlzraJZBGixSLy0CoD7l4MUolaQjyKsEcghZ6nU5fUMYYbq0mCJZno+zu7oUEUjLewundH5+eaI1d9X4C5OTHGmRCJVjZe1JI6lO7W2ZUjILyKEalJF3YIrkCaLqWenUHWRGaF3qNUjJRYQjN3O/4Eu8bGjb/Mm3wSUfo/AnTqU9QCONEUpFLL744MlpHYKsaFX/AFEY7WY7fAI51rPUXWzg4qNXdbdHFbuEFuQu+STaQi/JNft5IGl/ozquNlSPlLKpyJ4YxJCHDCNYWkW1FAlCzMdx8gqeL0BH6T6jhxM0cOPJCskzwRyuQyyNj7xsVi7OiqEk2owUAKa86p/w/wCpQfV50SR1JJPNKXAj+xJO1tYKxeP3WVDgbrZh86tyxYOBmyTZGwS5LtLHJ2mPbjWOGN90gBEa7vLmgd/Omnbi6fDmZTlnVnfJkKqN1bVAUUfdSqACa0Ag9LZeBiZsuIjS/UMWV5H4SSQMZ9oF00irMOdotaAJrST1J9RhHDw8LJmM2+Z5VEZHckdWn3j2bWUMWPbDbaPJFWLfqLDhzJ48hoZg0M0MWVAwjB7OQtXvgJaQAvGxBcgBDwObZ+tukxpNizyNIEh2xYkcC7pVyGdXsWdrKY49hUjxu/OgG3XvS316IzTZEBIRu1aMm5D3F3wsGRiGqwDRocmtKv4a9QQRTB8pHZsqZBHSRhXV24jX5DLskoXRY/k60uZkfU4bPjziMSx3HPV7Qw+6iRyB4uqPnxWsl6p9H40ESZeOsf6EaRMHUSxHHtEZthIt1S23AgnbR88AR+tJZYs5W7pDz7IsH/aBFHE9FmMsJI7qkqeabdapSnaTY9aetmwMuFVePsdpmeIBdzNvVK33+lwxILe0lCCRdhh1noBWDCSnyWhyYdzlQzbCxViR/kCsR80Ksmr0s610wwdQmkxceMSthOYvbGO5kNLuc813JFUBqvndRPOgGWVj48TT9VZxLFsSWLtefYjRmmDVIJAyDb49inyARDlv/iY7TQmGXHZJWgyQkkThxIqrII3I+CwBNqQjUR5lwsDMyI5I2kdYGVVvJggMj/cHHaUKqxkFK3C7DcV5y3SMqPphyU70zTplNHEksmyCUzdooXbZttUkQnncAnAqqA1SNH02Etl7CZ8gGOGCMlI32jiNDyKCNIzccljQ+cp6j6ThY+XghDN9DIXmyNmRkGFSzRmGU7ZCFUy17uB8/Gr3Wut5WbjwuiQpsyoI1kSZ7EzMqP25EjKtHtkaNjzREgpqBN3rGE2JgwAlccI4XIMEtyNjx9xqSSUKXNsGYVdF6snkDQ+s+prFium2R5Jw0MUca73ZmVvC2OFFsSTwAf21a9NSL9LCocOY0WNiAw98ahWBVgGU2D7WAI+dfOOq4YzOny5i5GQ0wfZibcgrzKUiiLxo22KRlkG4DbYa2AJIFnE6tjYKrLiwIkskBaeTImmFvE214QG3tJkb1K7RyPZ9woaAfZfrt0nmBWEQwSCFoy5+pkYhG3RxV7lpuF5LgEgjga2g0j6X01zly5Uigb4okiB+9FAZnUiuDvI5BN0PxqJvWcYnePtyiOJxFJkEKI1lIVgp924Ahl9+3bZHOgNFo1wa7oA0aNGgDRo0aANGjRoA0aNGgKPWOtQ4sLzzuI4k+5jfFkAcAWSSQKGsx1HDxmVM9HkMM0uPM8a7VV33RxxysSu9dlqSoIvYLHm/XqnrEMzyY0iypFC0TSZSbNsM+5JYgVYHcPtJJUqNyg+eIfT3V4sTfAsUzQJOY5Mpu2FORM9NUa1SCQiO1FKSOKttANOldcxsmV07DIZg/MiJUywN2mPtZuASB7wpN8DjVB+pYubEMYwypiSydqKRdiRyNCxYqArbkQmNwLUBgD4sWzhbGUZMmBHjS5G6pRG6KTJfIkdQSpHuNEeb+TrMp6cnXqcBd4YhIksqRossiLKjxliqyPtV2WR/eqL/ADcWb0BqOrerMWKQwOzE1+qVRmWJXpQZGAqMEkef6+OdeenTr07p+OuZLGpiRISw3bWZRsUKKskgDivzpTAen5mUTsnBlLcHesOQcVghJUNtl2HbywpgB923jn8S8qQQ9yGGRpcM/VJIVj7IKI4O4uw3e1moLbA7SNAKOp9PfAgjzMSUZMcRYI1Ltjx5GMsrs0QLTm1C7iCFssQSC2pvW2JJ2EzoVaMStjTZSSOqrUTxlQyiNnJAajtdQNl8ngvpOgwHp/bcLMZd0oErKvcyJgzfFKNzNQCigD86XSZsHTOnYmLkY++4bmjURFQIUV5nO9grAMboWWJ4s6As+uOsCNYIpe4plDs/bmSGIiNQXRp5ADzftC7SaPIAOqGDnR9Owsf6ftBcqWSVGnuFIo3DTlXYbjuCgIBZJPP8ta8/xGwMOdo1KGTKbtzRqy5EiGOKRS25EV1TencWynPOm3X8fDTFxZA2PDhwzJN4AjKU+0KqirLup/10BH1OeDKTps0+Kp78igCQndH3I3l+PvBMa2jcHixYrXcv1Dkf4g2K0SvExQCPtsSYJFbfM0tlFVXDIY2UWBwSSBql6y6ZL3RlJkAK3bWFrnYwvZoxwwgrkb75DD88leBXwswLnz5j5M7wQ4gMjmJY1DJJKTEV7QYMobdtNN7lPII0BZ9YYX+H4qyYSdqFJN+SsLJHIyhSq07qwpW2Wv8AlFDjjSz1n1qTI6bJCqw5LwwdzMnUEwpJEm+kYfdKWH2j7QbO3V7O6Z0/M6dNNLBj4rTBlL9tXkjkkYAbhsVu/uZbUc2eCfJ1vQc6CXHBhWkW0MZTtlWXgoYyBsa/j9/wdAK8vosk/TFh/S3hEIRECQsU2yLGYyTURAVCt+CfzrO9AwpEy3hzshMeSQhlxoEiTGnjS19pYFnJunU7WNAUVAOq3o3Cb/GJwBLEsd5DdxFEsn1G9e3K6zHfGhoqNpPtHIr3N/WXpePNz4oWK1JBc1xqxWPHmV12M32M7SFTwQQvjjQFv1NgSDLWZ1ypccRgKmPMY9kql7LqJEBVlZTvJ9pjHgHSnIHUUfpkuQcf2v2zJ7nIaeLYN4UqvL+zcpokqa+NeOp5rSrJ0pY0CI8ePGrSu0zxxiOTuPGFB+nIAVm3jgtRJpTzHihfDljnYxHKyWjjgxUZhG+I7cxoASCe13Gah5HAPkCUnJTqPP1C5M07CMtIv0hxImDbVSzucxc1tDb9xsAG38uZhY7S4gLI0hMkjlGdVfJZgpeR1ZAzNe0Px7QPFDXfUmZhzQ47PKw3TJJjtErvIXiO8hVRSw9odW44BYHWO9aYkDZWFkDJyOzPIwyCrWixxsNu5WQqqRzMoKyA1uPjnQD/ANO+nDGuTHkFikGV34JXAjXcY0cuFSl7YkaQ7eR/ppX6P6skzGDIyI5SE7RWSaOZ3yT9zxlRuSFhdWebFBdvP0RNkiFSVkH2ve1r+CGA4v8AIr+2s70zOx5OpyNDk45AgWJoo5FLtIju1sg+EWwCL+9rqhoCpkdhIMXByo5MmTHihllEKsyr2vartRUspZSQlMTtPt415/iDg4c2DvKRuZnQQN4BkyCiCSxwTsAbcf5V1T9ZdjKkngxu8+TJC0TGCaONC8YYqsgaRe4UL2VWyA1Nwa036D1Z8rHSSXFx48cRlluTd23j9pVozEBHtp1NE7dpGgDofU8KaDtYEpx15kVli27lVgGZe9HtkW6BYXVjkcaSemfSz5UhzZ3WeLIYMFlVkdoYwREWETLE4PEmx4zW4c3qh6DxZMuWQGaGTGgU48cQaQlIJ4kb9NyiMwukDSAmkIB4ttzLnxnfh4xqRISu5OUhO3agdh9rfIXk0pNAaAdQTKwtWDCyLBB5HBHHyDqTXzr0XnwYEQMsmPj484jWALMsivMi7JZA6igrER2Sfusmi1H6IGvQHdGjRoA0aNGgDRo0aANcOu64dAfOOpJD1DIKxwtC7yMkWU8jBHkw2ossKNtlljIO3uAWFfmlI15wOgyJnTRzbsgJEMtoo5CFnnaU7ZDE21I2Ha+zcUvaTyL1N1TomL1CUy4M0KSxhpRJCf1TN7lU0faIyeGbaS9VYq9OuiSqJHyJFKZM2PEZlJUqrRqSVUjmgZKPJHjUoxcuiMpqPYh/h306WLMnR45VSBezED9P7EYRzgSmNrke2NNR8vZJY6bdU9Shc7/4ZGXFeOBpWYd0PmbABElHcnMe4krfNXsOm+A+PE0817DM4aQsTRKqqCr8e0Dgax3VumtN1XDORKid2PIERiiMchCFCoLTbjv2M9FQpAL0Ru14006YjJSVoY4PRVxut2GWsnHlcIqKAhSSMnzZG4yWStbivI448dQxMv8AxAxMxlXIbeqtIOwMNDEkqPjsp3Se/hgTuLA2ACum/X0kw8WJcRSqIyo8hVpmihokuELbpaIUeTQN0arXPTyvljGy5GZXj7qoyrsWaCQgKxRrZVYLFIBdggfB14SEfrh4JMnGjQxSS7ji9qSJ5I4+8Ae4AtBZECcc/aT4AvXfW/orHGKj1LJKsuOqs0krDeZIYjIY72F9l2dvPzrSeqDCjYs086wpDNuAbw7tFLGF/Y0zHgE8aX5vqeU5kCRASY06qqMoJDlzJvZZh7U7SopKHlg5rkaArerzj5OLkZOJOWngiZd2NL7ioJYowQmxYavkc0Rzr167RYsAdiCWsdO/A0YiCRNApKb1kYWtH7QCTz81pB1rp8mKZIEmctHFiQYxUrEwjycjtuhkReGIhX9Qg1ZIFk3r8qUw4GzOkx2eQNHcpqJmYOUV2pbG0AFqXdRoCwNALM70tJ/h+MiZBhGMhm7rqDIrhGI2kHtoo3upBDDbwPzqH0xHgx9OGbkSkrmRK2S08zOjPIFDL2ydl2NtKt0K8CtUOker06hiSRZq74u13ZZsdJBEoiJdonJLC6j/AJWIdWrji2PVo8XOwjIiJD9K/wBS8U8IK322Y9yJT7leNy1qSbr5BGgLHRui4+P0wpmlAjOXklaVvcTJ+lJ3bDB9qw7TYIpQPGkf8PuuyRZDYy/7TAzvUsMYKIS1qTIpLMWW95mO4MBRbk60sfX4en4OEkxldnjREXbcrssYY2pagQB43eaAs1qx6WxHSTIZabGyHGVA4Ju5lBdSh8cjeD89w/I0BmvR0sOX1TMyreOVGARVZT+lGGx2WUrYG5039tqI2qwuzrvRPXHdzpGELT7hKIjDGd6QwyKgBdiElV2t/YSVtQbvh16X69ixJHjxiVY1c40U0iqFllisFbBvfw3LKu7aavXvrOWgysPLV4+ynehyJi6CNUYDgsT93ejjUD87gedAcmzRBnvLMrFp40ixUjRncpGGlkLAD2e+QA2a9q886h63gHqCB8WeTHlxzIFGxQ4m21RLCwKajVghvyOOdQ9L5OWGb/EFKEkwtFEFeI+5fZMkt2Qdpuwa8apeh+mQx9Piygs80xi7bUQzxtu2SLEvtWP9QMSR7mqyWOgKp9ONH0oZEWRlJNjwtLFv7YMZVD3IiO0AdzKQzEE7hd/l51nF7XTjHAlRSRv3JWnCOndG4yM8n3sSzEksP+fGb9D4LR5bYphlWFYQrAwhFlSQECTIV5muQski2iAtZJ4O0ab1V0bLyVWONMULFNHLE0jyHmIhgGiEVUfcOG/B0Bn/AEFJNLkb48bFiix/0H+nlTY+9Y5dxZdxlKhhtTwCz25OposJYpZ0MkceFgzJO7lP1S5BnEW8HlVLx0a3EME58lt/DyOaRJcycRCTLKsRFuAAjBj2lWH3KQQW3MWJPgADWd6T6VlGU2POZUOQJpppO9uEzRyxGNo1NiJov0j7gDXtphzoBj0QQrkwBTPs70hjgdEQwyzxyy25rdIrJ3ghuhyDZA2y9P6pAhy8NceeRZZpxuJiCzTPukljU7l2FVLEbqsITd+Zul9VjwYc2Scu7R5WxmALyylxEIrA8sVdFAUKo+ABqUdVwI5Jcpsd48lQgZWiqZjOe1HtUEhmkK7LBv20SANALf4b9MlXKzJJoqkTZjBy0d7IkiKqyJY3lWUlwaNAALzZidYk6e8uKsEbs2SWM2/2quXI3bachS3cJ/T+b2AkgEatQdYeNc2eGKXvy9mY4sy0Y1ZUh7n6e4yLtjLFVtrjZavjUWH1mLKiyVTFjyVkIGU+K4IkSRCA6lgpeRdoUpu3LwRdgaA9D+HeQHeVM3su6lNkcCGJEZt7BEkLFbamu/N8c8evTvUji5C4feaSCMLj7zAFRJ9oZYxKH5JTzuUiyo3WduqvoGfIGVJHLNK52FpPqDKHkIYBHSJ4kEShSQwUsLK1+Sw6dgQz9UzNyAfTNA4USSU0rx7u48W7tlgNqg7b9t34oDaaNGjQBo0aNAGjRo0Aa4Truvnvrj09mq2TmYzozhFePc0weNYQC0aKpKOH2sfcBy5BvigF3SOmqFyMmOZsKbGH6cMxkZYMVvcI5UdiAsmzubUIKewA8UYZussIkkxyjhgSy7SS6Cj7CSNvNGzxXHmgXTLWPiyLIZfr5i8xACiQy4suxQOdirsiUCyRsFkmycjjxSQFgi73kH2LftHkbP8A+sUwrgm+K5UdDSRuMvoc3WyqUfqavpPU1JSZmWSTa3bUD7SASQqmqIH3O3Pnkfbq5mdGXJdsnIlplSPtLGRcTJJ3iyOw531GGtOQpHjWNhkJKzxuI2cku7KGRibFSKKoD3DgggE/0N9M2VwrsSiBGIQVuJHuO40SBxQUU3FkgmhfPS7mZser2J0fQc7p+PlG5AzCK+A8ir8G9qsAx48kGv76zH8GZoz04BU2urMGJDAsm4tG1sPcO2ygEccf21YwOrMGY8E3Xk8cKo/73km+PI1C3WmVZF9zWm1aJsEs3/Tj/wDDrM9HK6RqWujVsueqS8v0KrII5Gy6WTaGKlYsg8IeDYG03dBr81pZmZ8GJk4+EyuViljnOQ8qq5nyXlUERkDuqzM4fbQUPwONaToSxuFDIpaM7o2ZRYYgqSt+DRIsfnSD1J0l36lg9+W1lM8SJCGiZU2CW+4HLk/pqCQVHI45N5ckdsmjZhnvgmWeqdWzR1NYEQNEQjKm2Io0IZRLI8jOHR0LAKqqQdo87iV2G4OlqVIYcHyDfg/uNYLqHRMT/FKyGeSOHEeWT6iZ3jTfKire9toBCScHg1+w0v6X1iQ9ZkEBklxx22BgZmjWExmFYzEdscYEgaUupLcUBy1VlppI8WTp/SY4mjim7UJWfdJsjChWLsSyklfitvzqf0L0BIenQo6W00KNkb7YuzRqpDFrsV7a8ACvGsf/ABVizRJM4GXJD2bj+nkeNIgt9xpQKEr1ZHuqqBX5O49L9akyYO6I4xEVBgKziQuKIpyEAjYEAGi1EnnjQCf1P6f/AMUWWBZoBFA21di7pUnVbA3k7YdpI+0EkcWp1Z9C9FxTi4uRGjLJ2QAXkkcodoVlG9yAAQRQoccax+CMnpuVjd3FRUO+PH/UhSSWSQ7issoJEz1YTdsDMCTRrX0bonp5IMJMViXUIUYngnfuLcAmvuIoE1oDDZHQ1kngyUninSTJ7OQcNGTmRWDOZBLIYnsIGZNhKsQW51pvVuBAmJFjom3a6PBGkMkiloHWTayRo1Iaokj+a+TrFenFTp2TjqEn7Kq0cTx4k8TzSsTtScyqBKdvKbTQKHwKGvomR6gIjBaNonZdxjcoWXmudjEeOeCdSjFydIhOagrYm9G5sz4M88ePU8sjN2m2xx9xaipaJIRdlMWAYlWNAkAL8rFyekRho5o3jnkLZDzK3aimcl2dVjG5I3/3YS6DFDd3uaelM1oIZRKAXfImkAXxUjlxQrjjk/uT+dUPX6RS4eTIXyAzIIo41mdY3kltI7QHbe5hd1458alLFKPaIxzQk6THfSMF5xJlSCSGWaHsbbK7UR5SrgEbonYOHprK8DyDpP6CyciOVMeZsgscfuSjI3WJ1kAYRM3MkQDAWCyik5tjpj6JxVjifFkxWhkHun4ZoZmYBWdJTYcMACVNMLoj50r6l0LGxuq9N7EABIn3hEshNsaqxJ+1FYgceN3H71lpZk679BM+PFFEMbHEXsLt3mOS7cxg2HAY1RqzYvjlP6z9SYv1kM28ZKRo0CJj5AV0yJHQe4RuJCpCge0NRH2nipfX3ppYIIZC+RkrHkRBYXKuSjv70D7BJJa2NrOb8c6f+sMFXwAceIEl8bthUo7RPAw4AtVAF18AftoBVBh5ObjdqWSSNEQd18jG27nDFw0bmVJFaIBR3CBdBvJOl/8AD70/jZuIzyz5Es7Erlb5mYMwBVGMZ9rJt2ulg1wR4Op/W0GZPkz4q96RJEjaGGN4kiaJWUSiZiVlXc1raHwRweRpr6wR4GxyvdixqEcjYoTvGS1SBCz8mK2YULO4gGgToDDviJiz58G7MlkWREwZe45LZUkKUrOoALrvsGQkBC9D2nWm6Jip0rED5Ek7S44nWKJpXCOkW4grHezb29h3MOPPBvSvrObkYcfeyooox/v4y0Cv3MtWdU7zowWCYxCL3KQtmTnitbbI65hvmQY8pIyFAljFNsuVJUruVta1EnB81xyOALfpn1CMpG3KEliIWVFcSKrEBhtkXhwVIPwR8gazfrLLLynH6c6jNP6s4jYI7LGjIm+QiqWRoiUY2UDCuaLz1F2IIBEY5IsZye7JjntiICmtu2Q6qxG0so4v3UDest0XqqTfSH6TFXEknIw1jYjISRCx7hUAAcIzOoawPu3cjQH0lLoX5+f669a4Nd0AaNGjQBo0aNAGuHXdcccHQHxQZUR6REV7sWRiF8rHG5kWSHvMzFCG2uoRyL+5PNAHmxBM0BqVwJU2mViRZNbNynwU5FEcUK4NjT/0/wCl483pP0GSNr4kjY5eNrKvHxuUkcBkfwR9rEHWPwMHIyZWE4IfEXtHayk9yEkGR/kFuCooqQbu/G7RTUZNPyc/X43KCa8BFjsXdwQh3Bgh8WOLYf5rrkCx82RQtY0z5AoiWJUNN4926xSOoooaPvFmz8aVtI0p2vap8EAhZDwDTHyoIN+SbNWPcX2X1HanbjAL2CoPAC8EFq8KN3/Oq/HYavlHETriXfgmx8lkd0PjcbBI3EKFP2/Pkc/9NHUMhm53D3LzwTX/ABA/HH+pv8aXMgaRqvmhLMKDtQ5VP8ihuDt4Xny3uFpHEajaWrt7TZs2KHDckj/z1KPLuiElSqx7gdZKSkCqX4/Bryf+fHPn+mnOP1mN/wBd40M0TPHGeCwVtpPPPn23WsfPGUlb52rbVXkgfFc2Cde+lZQMclDy5r9/BP8AX4FD9hrPl00Jrd8jRg1WSD236n0KTqSK5faptaZgBYq22lq5A54/fWJHU1bq2VklmVoVhgjUEgdpk7pZ18OC8nH42XprJK1OPkhNvPPuU88/IFf31l+urtzQ1V9Tjktz4lxiAOfx2pD/AFofjXE1uJ48LnDtHWxahylTN71zqMeRjzQL7mmgkRQSF5ZWUKSftJ/Ouek+nQwqD7RkNHGMkozbGlChS229m4kH3AWfnWHgnIo2fJHPwP8A2OpWzyrAA/Ar+1H4P5vXCj7QflGv3hrvVfSI8ibG73aaCMy95HPJMkRjWhXP3H5FcEeNV+oep6WDFwye5KGVZZLYRJCqlnbcblcAqApPLGyaB1isrrDtRfc1jjngfHyeeSaNcakx+obMrHYEkCHIC+26P6HPJ/8AXmvnWnTat580caXZGWWk36GhxOnwtFkQOHkElFpnkZpWdfte69rI3K7doHFDjUuYzGMb3MhWMLbD73TaCxCgDki/wL8aSdP6hchCgGgp5/ruNWTzyQT41amk7qTWwHuO03YVmIqq8/8Apr6xaZY52kcR6qWWFN+pc6hkAMWXgjmqHnab/rZUf6akwOruoZwwvuKxQULX3Ejnz8f8tJ5cl9+42AQSSPBURgccVRJ8j+n9bGCNqb2uwoOwAUBtrn8XXm+f7am8S20ypZXvtcD4Z0nhWPusqL88/wCmqnTikYfLtmmYHHjBNjar7toB8Em7N/A/A0sfKEcaOTwB9vJ5N8Xf71yfjVI5dF2+4CmBJ4NAE0PHu+2/mv7ah/GUlRZ/KcXdmjz+qJJtWYFzBIs0ZsgCRFLi9v3Ac8H5HOmC+oXWNO5tJYcjkH3VQv8AvXjWNPUUDJLIv6ZZt3gm6I+PIH4/bU8XUu66OpJCux2mqCD2j5vj8fFjzWvJaSPoSjrZ+vyLkvpfG/xPHjQ5G18WZnAy8mwFkgA93d3bSSRtBA4v4079T9IizMKbGjP6kK/olme1ljHsbfe48ge6yfPzqhhZm/Y9kMpJ3Gr2tYJ5HAsVt/b86qR5zDKkdS27b7T/AJju2+PH9v31jWju+Tc9dW10VfVb4s3SV6iEkYu0EwV5JHAPdiBAhZzGeAw2gc8/m9S/xIxa+kzIp3399O03biYRxFHZ2AEW91VA0hDMRQPjjXrqvUjJnYcaFAmLE2TJHtG0yN+ilUeCrNIfHFXR4prGYt0EroB9KkoiRfbGthY/srztJUVwAW451y8mSOOW2XZ0IzUlaKHX/VEpxWiw5mmZajkzKSu5IQiJGyKEaUsygso2xrZPuABoHpL9MM8UKGSaSNZIcox92VRaR5PP3SMo/XWMn3biOarTDq/rv6aHdDGv37hGiiu1Hcs7HkVSXyAfcy8G9WvTs4yuq5WQ0gqGNYcaLcu7tPtlabYD9khK7WPwvxqUJqcdyJJjX0JJMcNO93GZWZVkl3B5UDHbIyN7o9w52HkCtaLXNZ+LquTH3BJGZBFMQzBWBMD0yOigVJsDbWA59jHzQMj00OjRrl6A7o0DRoA1jfUHWc2DMG0O0NRiOJIS4m3sVl3SAExSRgq4ulIBu+duy1V6m0ghlMIBlCN2waovR2g2QKuvOgM36IzElyOqOjAj6zYVHwYooYyf7lW/00j9bdArM3K7xrlqV3JY/WRaZCRRCTQgAqCCTAKo86Y9A6OMDOx4QRU+GRIf88+M6MXP5JEz8/0/GmXrf0eM2MMjbMiIXA/lQwKvRXxRKgbhyBfwSDKLp2RmrVI+cdSzUZDEyASjaEjFgAJ4KkfyqaphVAfmhqhFizq3bSpLA7sgIDKDY5vyaIrbyovgk2x1LJ3HuW7TyN2oYOVeF14a/wA04kJN7aCj50xwOpLiVFKNzTAbG/8AmOSKDH/+JiTZs1yKJ4XXeWRONo+dljalta5/f3/hzMyHhRTtDWm1VX9ifHIN1ZPwOb41WDke+d+Np9oDbQ1qKAr3v4HP54rwbWRiyIGl3e9HUyGq3Ipsxxkj22WBo8sR5s2IE6c0q96tlPtKH+QVtYsTyr2LN/aCfNknQsibp8Gd4mo2ufUng6hu3O4Avwt+CNtFiBxx8A/tpj06Cm53Usikba5rybvyDz/rpGMgl3NN2w36ZYe59te7bQIU+ObPt046NN7JLpS11W77q4IHNDwOOdWSpw3Ipimp7ZDeJWYxqzEblHJHBJ3CjxQ4H/MaodQ6YJolCyCObGZnikYWButCjDi0YXZHj2kasQzDehUEoHFEEUF22LPweRqOHJ27WJteEcgg3vJaiKN/H971jyYlki4vo1wy7JbkJUDxOYpwElreoQ7keM8FkY80vgqwDCweRzryYjYCD5BJPk/+9asdfk3yYznjbO6NxRBkiYiviri/1q9U8aQleCPJUkCv3/oLs/018H7S0sdPm2R6OzjmskVJA2S1xqiB5JDsjQGgSKLMTztRbFnnzQ5Nab4/T1gikMjCSd1KPKQRtS72Ri6jSzu82Ty1+BU9LZQSTKc13FMMSftGymZuR9tueSP8i6lysmXdKqjj3BiRfBPx/Y8f219J7G0EI41lfb5sw63UbPgX1PIQrGOFYgEccE+PPHPFf68aaCZe2FUHarbh+AGYG6+SNzX+BXH5XTyoF5+4l+WQ2AKQf1DHn581zqtBnu7skJG0kjc1Vd2AB/M1geOPydfQy55ZzIccIedTygxPw3JTxQUUho/A5Pn8ag+uCqYyAXHEjG9oon5+bYf050ngyGUhZnBcIVZ+Bf8ANQHFVdc/i71Vky5ZAwV9kZumYWWAbjav8oPAvyfwPOvFjpJHrnbb+5pMedXQh65KE1t/BF1/Tmh+CNL+tJ7JfyirQ8V9yWfP5v8ApWom6laC68iyLrklQSP83zxr31BgY5TwQqFa+0i/J/4gOdTUXGVkNykqKTYm6KC2X3cmvABJHknzZI/axqTGxyffZ9zFUJJAs7QfjweRWqGDlu8cYRCQXUPIeFB8+z81fjgfv8akm6oVVo0RpJA7bv8AKCtgl3IpRzdCybqvGrJT/sj7p30NOmZxjUeStMx581XB/wCH5/obrxpljSqXb3UVWlFWDdOSRYINWfjj961nXzHWMrGu92gBskbUJ4JYk/6AWTuHHzpxhkxgeGpSzMt2TtqyL4HNUL+NUzqTdFkd0assda6S0kySQyiCVQVWTb7WXhikisfehI3fkVY86ijmzw6wzRRnuVTRybfuo8pJe5bW/ax4vjTKVriDNuXfbFipO21AFjzdAD9v76V5mRPJNEkAU5D/AO6+QoBJMjccJGCp/c0vJ1ydRpMOROWReOzp4s+S1CPN/gtdL9PzZI6gy1uXHkwotw4Msnvk5vwD247+CrfjUH8NelPLHE8TQhoJz35juGRaqivAyAFClKqBt5G1VYKGHGv6qV6d00QwWZNogxhxuknk9qk/lixMjH/vHSX+Efp6NcPHmK7Z4u9A7IT7wJnH6gobiCCVvxZ/OuTCChFRXg7aVH0Magzs1IULvYUVZCs1WaulBNfk+AOTQ1Y1ytTPRPkdbLpMMdo9ywiWKRzcTbt4BJUj2gob58EaxXXeuHOCosId3iKxx/UrE0eQTYlUlwk0VUyyx7zx49xGtfkegsCSczvjq0hbcbLFd357e7ZZ8k7eTz507lxkYAMoYKQQCAaK8gi/BB8HQEfT0kEUYlYNIFUOwFAuANxA+ATZ1Y0aNAGuHXdLvUWdJDizywpvkjjZlUgmyov7V5b+g5PjQGU/ws52XlzxzbJsSVYcV/ITZGGkDJY3I7yOjfJ2Dn2jW5juhuq65rxfzX7a+b+mOuq3WtoONI82HulkxvsYo4ZSQTuWT3uCCWJGw8eB9L0BgvXnRFhEuYqMyFSchYwO4CFoTJfyKVXU8MgUnmMXi4t0Dd7KG2RlBLKQyBeHG0kkFAKJF2fcwvX3AjXyz136N2PEAdnTi4acUCITYoD3ArjuxBYAUnuIoE1r0+oePh9GPU6b3qtdiVZhOzS2e2pLQIePAA3n/iI+0fA58nifIk+oZnG1VXlzR/UKknawsXGpAF3dnaOAwKnKx5oJ5MbduVrdm3ASIrEoUPjdZFq3wAeOBp8k6RwjaDyzIqJVsQVKov8AaxfFCyfBOuxSlFM4luM6T+hBP1i+xGyAycIqliN9k0d1cgA8nyPkWRc+N0VUkIeRiXVlYgkKuw/yrdKttf7kCz51HP0kNGzTkMWZGkDeBGQX2KWrhRu5Ncgnz4Jz3zyP0FsgEG2DAsGZSL2UppPnknjglfg8dc/cvYeRHueNVZoqNSGtrlQPt+WX2r7vHmr1C2YHaKGOlO8d16J2sW2ji+X5U1fFi/gNDldVMsgaP2KbXevyCu0hB8ePPgG6s3tvzyJEjjhUjijC2RX3Xuv4e7Pm7P5OvPirk94ukUp+mmSKWFWPcEimKR2LVLGxkWyByCdykiuGPGqAhypmuLGKEeUmcRkuPKpQO7b/AJmKg8VfnU3ScmSU/f20Uu7KQN7H3AE8UoHPHJ4NkHjS31DjPPJHEksirE1yOhIAoDjj7pOOPwTZsVrFq/Z+LUO5LlF+DUOC2vr19B10no7RQMZQI5p59zrYYontiRLBosALJA/mPOmPUc6omQmlVtrNR9okNE/tyCKH+b/WnJ1BUCtK+0RMxd2I4A281XJIHj5I8a9YO6X/AGmWwGXfCpoECwLIFAybRf7WQOQSdGPGsMY414K5S97Jz+hXyOjtkSFeUsglfytbyWvnx/J+/J8qLUEUUcjRkMLZSAlktxdKP682OAPNDxx+p75pFgAd7KMwI2I5q/cPLUF9q8/kr51SklGOHLNbjbGxI9x3AjaNo5qydoHnnk86uTbVJlUkovleSn07pgdyZSCb4HwCWA549zUf6Cv6EzzxxlpFXaFjFDk2Q522SeTzT1+DqPA6ezLukaQKKZURqJ5IXeR93u8rdeRz513qQAYRxW7CMGZBZCblLDe1ccVx58fi9aFNbuyja9vX+i7HKipNYok1GEF7mRgeF8nxf483VXpbDhCVXaZlRUG7aT7fc38xv3sf3oeOD5Pvp8aRg9y2lkA2AL7mBv2qt7VTweT+L5rUuBUbs8m0yEExCwaosntuveD/ADVfPG3xqEm7dE4JJJ/v7/Z6bAaVBGoMcSybtvO9ieOb5QGjQ88j7a5jwulPKHERWOIbU3HaSznkhBV80bPwd1WQatd55iDEtKSFYA2ZLHwatY+eW8mxVLy3nImCyLFCd0gYXx7Uog+OAeOAL/l81ZEU3RY6vnk8YMTM640IoRKqzsDSlpGZyA18mvJ88fOpOpPJEWVl9zhl23dlgSP7D28/seRqVU2QiJB3DI2/g2zNuJPNcceWPwf6DXvIaXv7VRpcmQGoo2A2qPlmP+5iBrk8tV8mgsHk2dtEli3u4p3wT52QkUKxvbyyFF2RWN8wWgiBifk8lvFEka13ov0scVDJMQ2RLW8jkIgvbEhP8i2eeNzFmPnjnpf0aIG7+Qwmy2Hukr2oD5WJT9q/lvubyfwNPri587ycLo7mn06x/E+xdndDjlngmcsTBuMaX7NzgLvIrlgu4A/G9tY9uq4/R8rOacuseSyTwKoLb3YFZERQK7m+mIvkOp+Dr6DrD/xFwknn6XA671fKJZOeVWKQk2CCNtg2NZjWaPo/XxOWRo5IZUCs0Uu3cFe9rAozKykqw4PBBBrTXSrpHpuHHdpE7jSOoVpJZJJXKqSQu6RiQoJJofnTXQBo0aNAGjRo0AaDo0aAwUnQsh+51FVaPMRn7MTcKcZGYdl1Fi5QDIX8hmT4Wi+9L+s4M1FK3HIyCQRSbdxRhYdaJDofyvggg0QRp/pN0n0rDBFHGQJBC7PCzqpZN7M1Ka4rcVsfFaAc68SxBlKsAQRRBFgg8EEHyNe9GgPmnWPRS4bPJGjSY7+5uC7xFQq0w5aSHau0Ee6P91J257oxTJd52pIWLrjkXagEjukfh65I5Cjz5v7WRrEerf4eCZXOMe3vYNLCKVJKq9rUexIyjaXAIb+YH7hswapw+GXRh1GkU7lHsxOJnGcq7qWgjKBibp2SwGJ5teSVFe7gngDUf1yS5DBXbaA26j7nBLj/AOmMqSCfkkgEedTDCnyDNjoSnbQHJiZdjjn2DYfwBuLIStEAMd/FTrWNHHInc47Z4IDA+QNqlaIsAUo83rsQcZ24tHFnGUGlJNen9f5G+XPFHCHFiilLYI9yEBaXyeAAAPmq1UOKXRpZCFWNV2KfjazKCw/z3f5C3x+TBGJO+TMOPbRNbYkIHLhKCuUNbhwPArm7b5BWJ4EXuSMpVq4KqzGqJ43vYKnkAHcb9ob3fST+x57vmvv4KWFUgCxkgsvve+QSx9in5c8fsOPJoat9fKxWsP6chGyFKFmVpBGAFJ9xssfd/U6XdHzSEiiCSNk8iOBEJJUe43ZAVQSfc1Akk6ddHwe1mwS50UsIRpJWnmWot+0bIwyswVQWd9zkAlR88CjU6iMb55NGm0spNLb8NnrHwJDMe/2/qoGpweECVayqD5Vlv3G6IZeNurKu08YRXqEMxLg7S/FgA8Ul1z5Yk1xy2l6x6bXqe2RriVAfp3A95Jo7mVhzCaH6TD3eTXGsl0iWdg2PAsOU+4kyRSgQptAoyXbxEkkbKJO0kEjkZMWpi41Pwa82kkpXj8/YstjiBlC1bAdpEKg8kggDgChyW4A0RdLMbDJkO+UzEKg5VYwPA/LMW5c8kUKHA1ai9I9QADOMIOOXmaWVrA4ChREmxV5IG7zzybJQZGdNkB7CqIHaObtuxVhW5WW/csEi0QxvcbF0vuuhnjlmo2UT088UHKj31/ImctDj/wC7Lrvy+BtA+EWrZiTW8e2wfm9VWy0xXeDFVGbtsHDEkAEgmSQnlmP+W7JrwPF2PN7pq0VYyqtIHjBHbAYpGHYKWAB58Lx5+3UadQjSjGIyWlYrtYSPIxDsoYqfcwBY23AtiT5Or1XV/Pn8FEm6VL5KvyTdHx/p42di0kgCopPLM4DkAUfyaCjgE3+TpR03FkmcmQUu+NCCtg7iGr8FL2E/DsQPtWi96cm0xzTFGbeaBFKntPFjybPLfPIFDzWdXXIKIf1CyFRQKRrYNnkn4oIDbftyRZxzZUm7Xll7q2RGZZFQKWUnmuFsAFmIPuCkcLxZ48AkLMFBE4VE3TOSUDMATQovJxwooWeQBwB4GmeJ2McUDI7y7iF2h3kJ4J2KNznwLUUPFgDiz6a/htK+5swlVehIljuSqOQjshKwwj/5MZN/LnkHNk1CxKvJqxaV5Xfj8h0DGmmtcVh/lnzio2qbNpjp4YizzyoJslm41u+i+n4MVSsS0W5d2JZ3bxueRvc7f1P9K1dx8ZY1VEUKqilVQAAB4AA4A1Lrjzm5uztwxqCpBrJ+pvVsuPkiNBD244GyJzK+wsgJULFzRcFTZPA3IDW69azVPqnR4MhCk8SSr+HUN544vx/bUCwQ5/rqN1jTBKZORPt2KptY1cX3JitmNAPg0SeB+QowOjdjrUT5MrzyzYriGRzS91XuVUjuoh2zHSi+N5JJ50x/h9jrEc+CNQscOY6xgACldY5dtD+UM7V+x086/wCnYctFWTcCjB45EYrJG4/mRxyp/wCR+dAQ9b9TLjSRIY5H7iyOxQA7I4tm5iLth714UE+eDpvDMrqGUhlYAqQbBB5BB+QRr4/0fBy8nLw5snNlHcTKixJIxGK7TKAWUoVZ5EWVja/yr4I4+s9K6cmPDHDHeyJFjSzZ2oAos/JoaAtaNGjQBo0aNAGjRrwsyklQQStWLFi/Fj4vQHvRqD62PuGLevcChyl87CSoavxYIv8AbU+gDRo0aANGjRoBf1boMGSB3Usr9jqSrqfysikMv9jr5b639MyYsiu0k2RAQdpdeITYsmRFILkWA8irwK388/YtFanDJLG7iyueOM1Ukfn/AKB6g6c/1S5BEszyosHelIjqQLH/ACPsCIdxZgbKgVydbTM/h4uKkbwZkqQgDdEVSYPKQqoY1cGmZgo2g0eKKga+hN0uEqVMUZU3a7Fo7vNiqN/P50hk/h/AJEeCSbGEe4qkT/ph2FbhE4ZFIBccKB7zr2WSTlu8hY4qO2uCH0/6IjgjaSdi+Q/Ly2FMarZCRlABGi2ftoE2T5rXIWlmCvMGmxAbSlG+SqqSSID3x/KhBzwxTxXnrvSOpssaJJBkxFwZklUwsyLztLpuUqTVjYLArwTqx1PqnUxE4iwk7xUiNhOjRhvgsGEbV/QfjULsmklwgbJJbt9PkViRbBraKJT4N+Uc/EY44+0AXqbGwcddquHhnN/qM1SO3ye6DUv52nwAPaAKCnHV4YwFxc6Kb+eZRBJvc+WkVZiJLP7AgcKVHitn9UzMhooZ8OdsdQWyikQXvMPtjWN5CRF4Le73fbdXfh6NHWbKHuH1GHfilV5x+SDSPDf/AHN9Xyv357K9D9PzpimPGkYj4lDBhyrWY1jBVwoawzA7RyFBaytnqeZm740w4s1In/3qSxqQq8Co5TJujcix9xC+Rt407yGdkWNelybYwBHukxk21/lZJWZD+4o6AodW6DgRQ1ldOhUCgjQRqxLfyhdqrIGJ4AqvyavVGL0aJo2ZHxXmZQF27EeDadw2SxJW4ELuYxe6qPt9umeF6f6kZhLJNCoRSIUk3TmItwW3KId717bayBuFncbv/wD6ISSQS5U0s8gBAK1CAD5A7O1yCKFM7a9s8owGVhZcN39JLkn2DDh7pdh9ocsrkQjncbVVFEWONaP0n6DykhCzyJCS29+2qvM5/LzuCoNcAIvAFbj51uOn9MhgQJDGkaj+VFAH/Lyf3OrWrJZskuG2VRwY49RQu6P6fgxge0gBb73Ns7n8tI1s39zpjo0aqLg0aNGgDQdGg6Aw/QuopD1fOgplWdkZGPKnIWFZJFs8hjG0bAeKU14OtrKtgjxYq/66S9Q9H4som3KwaWRZi6uwZZY1VFdGv2MqqBxx5uwdefQ+bJP07GkmfuPJGGZqAvddWBxdVdVzfjQGO/h1MksGHBmRIpgJbAkUsBIYS8TG7/3nDOU8FWBANGvp4Ok+X6TxnxVxQhSKPb2thIaNozasjGyGU82bvm7s6wnVepzzmDGlh+pzMacpLCwCwSxupVJ2+ANpDjaGIKyjaKsAfVNGk3pPojYmMsTuGO5m9oIRd7FtiAkkRrdAE+B/YOdAGjRo0Aa+e+jv+2+qf1X/AO2PRo0A+f8A7YX/AME3/wDsmn+P4/1/6nRo0BLo0aNAGjRo0AaNGjQBo0aNAGvEf/mf+ujRoD02vI0aNAC696NGgDRo0aANGjRoA0aNGgDRo0aANGjRoDh1k/4a/wDZ+H/4cf8A3aNGgNadfNeu/wD7p6f/AOFk/wCk+jRoD6Vo0aNAGjRo0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http://media.tinmoi.vn/2010/04/20/images1953495_dan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550" y="2073349"/>
            <a:ext cx="5410200" cy="3528459"/>
          </a:xfrm>
          <a:prstGeom prst="rect">
            <a:avLst/>
          </a:prstGeom>
          <a:noFill/>
        </p:spPr>
      </p:pic>
      <p:pic>
        <p:nvPicPr>
          <p:cNvPr id="9" name="Picture 2" descr="http://3.bp.blogspot.com/-svpilUXiDmQ/UW6k4UTW0MI/AAAAAAAADJk/OQOmtkROUE0/s1600/b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5029200"/>
            <a:ext cx="1028605" cy="684022"/>
          </a:xfrm>
          <a:prstGeom prst="rect">
            <a:avLst/>
          </a:prstGeom>
          <a:noFill/>
        </p:spPr>
      </p:pic>
      <p:sp>
        <p:nvSpPr>
          <p:cNvPr id="2" name="Cloud 1"/>
          <p:cNvSpPr/>
          <p:nvPr/>
        </p:nvSpPr>
        <p:spPr>
          <a:xfrm>
            <a:off x="7112738" y="-44302"/>
            <a:ext cx="5178056" cy="226473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28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124" y="192308"/>
            <a:ext cx="12131749" cy="9707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DÂN SỐ VÀ SỨC ÉP DÂN SỐ TỚI TÀI NGUYÊN, MÔI TRƯỜNG Ở ĐỚI NÓNG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357" y="1163072"/>
            <a:ext cx="458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" y="1638162"/>
            <a:ext cx="121920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Á, Nam Á,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Braxin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304" y="1568921"/>
            <a:ext cx="63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52893" y="2841368"/>
            <a:ext cx="11639107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69357" y="4051755"/>
            <a:ext cx="1118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ép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tới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vi-VN" sz="2800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74" y="40777"/>
            <a:ext cx="3451122" cy="30480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3" name="Picture 3" descr="dotrunglamra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42" y="4198374"/>
            <a:ext cx="3649659" cy="25908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2" name="Picture 12" descr="Anh -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94" y="4045974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mall_1182906637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535994" y="0"/>
            <a:ext cx="4055806" cy="3129554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1" name="Picture 5" descr="27_khoi%20phu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65" y="2057400"/>
            <a:ext cx="4343400" cy="2590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86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859619" y="116121"/>
            <a:ext cx="3659251" cy="16269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9" tIns="52250" rIns="104499" bIns="52250" anchor="ctr"/>
          <a:lstStyle/>
          <a:p>
            <a:pPr algn="ctr">
              <a:defRPr/>
            </a:pPr>
            <a:r>
              <a:rPr lang="en-US" sz="2741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741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41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41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41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741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41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2741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41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741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608830">
            <a:off x="7885276" y="795282"/>
            <a:ext cx="520143" cy="1692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9" tIns="52250" rIns="104499" bIns="52250" anchor="ctr"/>
          <a:lstStyle/>
          <a:p>
            <a:pPr algn="ctr">
              <a:defRPr/>
            </a:pPr>
            <a:endParaRPr lang="en-US" sz="1333"/>
          </a:p>
        </p:txBody>
      </p:sp>
      <p:sp>
        <p:nvSpPr>
          <p:cNvPr id="22" name="Rounded Rectangle 21"/>
          <p:cNvSpPr/>
          <p:nvPr/>
        </p:nvSpPr>
        <p:spPr>
          <a:xfrm>
            <a:off x="116958" y="2216648"/>
            <a:ext cx="3956640" cy="4585406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9" tIns="52250" rIns="104499" bIns="52250" anchor="ctr"/>
          <a:lstStyle/>
          <a:p>
            <a:pPr algn="ctr">
              <a:defRPr/>
            </a:pP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1&amp;2:</a:t>
            </a:r>
          </a:p>
          <a:p>
            <a:pPr algn="just">
              <a:defRPr/>
            </a:pP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10.1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85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185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Phi. </a:t>
            </a:r>
            <a:endParaRPr lang="en-US" sz="3185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783033" y="2245772"/>
            <a:ext cx="4214592" cy="4585406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9" tIns="52250" rIns="104499" bIns="52250" anchor="ctr"/>
          <a:lstStyle/>
          <a:p>
            <a:pPr algn="just">
              <a:defRPr/>
            </a:pPr>
            <a:endParaRPr lang="en-US" sz="1333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185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185" b="1" dirty="0">
                <a:latin typeface="Times New Roman" pitchFamily="18" charset="0"/>
                <a:cs typeface="Times New Roman" pitchFamily="18" charset="0"/>
              </a:rPr>
              <a:t> 3&amp;4:</a:t>
            </a:r>
          </a:p>
          <a:p>
            <a:pPr algn="just">
              <a:defRPr/>
            </a:pP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5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185" b="1" dirty="0" smtClean="0">
                <a:latin typeface="Times New Roman" pitchFamily="18" charset="0"/>
                <a:cs typeface="Times New Roman" pitchFamily="18" charset="0"/>
              </a:rPr>
              <a:t> Nam Á.</a:t>
            </a:r>
            <a:endParaRPr lang="en-US" sz="3185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333" b="1" dirty="0"/>
          </a:p>
        </p:txBody>
      </p:sp>
      <p:sp>
        <p:nvSpPr>
          <p:cNvPr id="26" name="Down Arrow 25"/>
          <p:cNvSpPr/>
          <p:nvPr/>
        </p:nvSpPr>
        <p:spPr>
          <a:xfrm rot="3715716">
            <a:off x="3063805" y="889076"/>
            <a:ext cx="602074" cy="1693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9" tIns="52250" rIns="104499" bIns="52250" anchor="ctr"/>
          <a:lstStyle/>
          <a:p>
            <a:pPr algn="ctr">
              <a:defRPr/>
            </a:pPr>
            <a:endParaRPr lang="en-US" sz="1333"/>
          </a:p>
        </p:txBody>
      </p:sp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76" y="116121"/>
            <a:ext cx="1826068" cy="1027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14" grpId="0" animBg="1"/>
      <p:bldP spid="22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1204</Words>
  <Application>Microsoft Office PowerPoint</Application>
  <PresentationFormat>Custom</PresentationFormat>
  <Paragraphs>153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TUẦN 4, TIẾT 8 BÀI 10 : DÂN SỐ VÀ SỨC ÉP DÂN SỐ TỚI TÀI NGUYÊN, MÔI TRƯỜNG Ở ĐỚI NÓNG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DIEM</dc:creator>
  <cp:lastModifiedBy>GMT</cp:lastModifiedBy>
  <cp:revision>17</cp:revision>
  <dcterms:created xsi:type="dcterms:W3CDTF">2021-08-30T11:41:10Z</dcterms:created>
  <dcterms:modified xsi:type="dcterms:W3CDTF">2021-09-23T09:21:15Z</dcterms:modified>
</cp:coreProperties>
</file>